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56" r:id="rId5"/>
    <p:sldId id="259" r:id="rId6"/>
    <p:sldId id="261" r:id="rId7"/>
    <p:sldId id="305" r:id="rId8"/>
    <p:sldId id="296" r:id="rId9"/>
    <p:sldId id="298" r:id="rId10"/>
    <p:sldId id="257" r:id="rId11"/>
    <p:sldId id="264" r:id="rId12"/>
    <p:sldId id="311" r:id="rId13"/>
    <p:sldId id="309" r:id="rId14"/>
    <p:sldId id="327" r:id="rId15"/>
    <p:sldId id="328" r:id="rId16"/>
    <p:sldId id="329" r:id="rId17"/>
    <p:sldId id="282" r:id="rId18"/>
    <p:sldId id="308" r:id="rId19"/>
    <p:sldId id="330" r:id="rId20"/>
    <p:sldId id="299" r:id="rId21"/>
    <p:sldId id="319" r:id="rId22"/>
    <p:sldId id="316" r:id="rId23"/>
    <p:sldId id="320" r:id="rId24"/>
    <p:sldId id="317" r:id="rId25"/>
    <p:sldId id="318" r:id="rId26"/>
    <p:sldId id="331" r:id="rId27"/>
    <p:sldId id="332" r:id="rId28"/>
    <p:sldId id="334" r:id="rId29"/>
    <p:sldId id="333" r:id="rId30"/>
    <p:sldId id="302" r:id="rId31"/>
    <p:sldId id="303" r:id="rId32"/>
    <p:sldId id="304"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0D017-3C8C-A743-8104-0937BB64EA32}" v="3" dt="2023-02-07T16:02:22.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2A47-7132-4579-91BE-11E6BBA2D65D}" type="doc">
      <dgm:prSet loTypeId="urn:microsoft.com/office/officeart/2005/8/layout/hList7" loCatId="process" qsTypeId="urn:microsoft.com/office/officeart/2005/8/quickstyle/simple3" qsCatId="simple" csTypeId="urn:microsoft.com/office/officeart/2005/8/colors/colorful5" csCatId="colorful" phldr="1"/>
      <dgm:spPr/>
      <dgm:t>
        <a:bodyPr/>
        <a:lstStyle/>
        <a:p>
          <a:endParaRPr lang="en-US"/>
        </a:p>
      </dgm:t>
    </dgm:pt>
    <dgm:pt modelId="{94D5CE0B-CBBD-4A5A-AE3B-D913244EB2B0}">
      <dgm:prSet phldrT="[Text]" custT="1"/>
      <dgm:spPr/>
      <dgm:t>
        <a:bodyPr/>
        <a:lstStyle/>
        <a:p>
          <a:r>
            <a:rPr lang="en-US" sz="1300" b="1"/>
            <a:t>Application</a:t>
          </a:r>
        </a:p>
      </dgm:t>
    </dgm:pt>
    <dgm:pt modelId="{C80F5506-660B-4CCC-B971-52E9644888FB}" type="parTrans" cxnId="{F3318864-08DD-49DC-94CE-F544316661FB}">
      <dgm:prSet/>
      <dgm:spPr/>
      <dgm:t>
        <a:bodyPr/>
        <a:lstStyle/>
        <a:p>
          <a:endParaRPr lang="en-US" sz="1300"/>
        </a:p>
      </dgm:t>
    </dgm:pt>
    <dgm:pt modelId="{37082BBF-1EDD-40D2-B22E-CF0D6D7F1F9C}" type="sibTrans" cxnId="{F3318864-08DD-49DC-94CE-F544316661FB}">
      <dgm:prSet/>
      <dgm:spPr/>
      <dgm:t>
        <a:bodyPr/>
        <a:lstStyle/>
        <a:p>
          <a:endParaRPr lang="en-US" sz="1300"/>
        </a:p>
      </dgm:t>
    </dgm:pt>
    <dgm:pt modelId="{696F4058-8363-42A8-B9C9-82FEF4F7617B}">
      <dgm:prSet phldrT="[Text]" custT="1"/>
      <dgm:spPr/>
      <dgm:t>
        <a:bodyPr/>
        <a:lstStyle/>
        <a:p>
          <a:pPr rtl="0"/>
          <a:r>
            <a:rPr lang="en-US" sz="1300"/>
            <a:t>A</a:t>
          </a:r>
          <a:r>
            <a:rPr lang="en-US" sz="1300">
              <a:latin typeface="Franklin Gothic Demi" panose="020B0502020104020203"/>
            </a:rPr>
            <a:t> </a:t>
          </a:r>
          <a:r>
            <a:rPr lang="en-US" sz="1300" b="1">
              <a:latin typeface="Franklin Gothic Demi" panose="020B0502020104020203"/>
            </a:rPr>
            <a:t>borrower</a:t>
          </a:r>
          <a:r>
            <a:rPr lang="en-US" sz="1300"/>
            <a:t> applies for a loan</a:t>
          </a:r>
        </a:p>
      </dgm:t>
    </dgm:pt>
    <dgm:pt modelId="{2DED94C3-1BBC-4807-872A-63EC0505C275}" type="parTrans" cxnId="{4D5232A4-6CEB-4C53-A074-143941D85FEC}">
      <dgm:prSet/>
      <dgm:spPr/>
      <dgm:t>
        <a:bodyPr/>
        <a:lstStyle/>
        <a:p>
          <a:endParaRPr lang="en-US" sz="1300"/>
        </a:p>
      </dgm:t>
    </dgm:pt>
    <dgm:pt modelId="{2397E6D6-CC26-4555-B54B-A6DDAF78C4FF}" type="sibTrans" cxnId="{4D5232A4-6CEB-4C53-A074-143941D85FEC}">
      <dgm:prSet/>
      <dgm:spPr/>
      <dgm:t>
        <a:bodyPr/>
        <a:lstStyle/>
        <a:p>
          <a:endParaRPr lang="en-US" sz="1300"/>
        </a:p>
      </dgm:t>
    </dgm:pt>
    <dgm:pt modelId="{966A37AB-2523-497C-90B2-6C15FE7FD587}">
      <dgm:prSet phldrT="[Text]" custT="1"/>
      <dgm:spPr/>
      <dgm:t>
        <a:bodyPr/>
        <a:lstStyle/>
        <a:p>
          <a:r>
            <a:rPr lang="en-US" sz="1300"/>
            <a:t>Loan amount may as small as $25</a:t>
          </a:r>
        </a:p>
      </dgm:t>
    </dgm:pt>
    <dgm:pt modelId="{E80316CA-595C-46EB-9D9D-FA31AD90972E}" type="parTrans" cxnId="{E0DED1E6-2D2F-453C-9CB9-134B00F554EA}">
      <dgm:prSet/>
      <dgm:spPr/>
      <dgm:t>
        <a:bodyPr/>
        <a:lstStyle/>
        <a:p>
          <a:endParaRPr lang="en-US" sz="1300"/>
        </a:p>
      </dgm:t>
    </dgm:pt>
    <dgm:pt modelId="{3EBA697E-9C39-46E6-99AB-FFD329039F6A}" type="sibTrans" cxnId="{E0DED1E6-2D2F-453C-9CB9-134B00F554EA}">
      <dgm:prSet/>
      <dgm:spPr/>
      <dgm:t>
        <a:bodyPr/>
        <a:lstStyle/>
        <a:p>
          <a:endParaRPr lang="en-US" sz="1300"/>
        </a:p>
      </dgm:t>
    </dgm:pt>
    <dgm:pt modelId="{C9A414B6-EEDD-4328-A696-C21353F7B87D}">
      <dgm:prSet phldrT="[Text]" custT="1"/>
      <dgm:spPr/>
      <dgm:t>
        <a:bodyPr/>
        <a:lstStyle/>
        <a:p>
          <a:r>
            <a:rPr lang="en-US" sz="1300" b="1"/>
            <a:t>Repayment</a:t>
          </a:r>
        </a:p>
      </dgm:t>
    </dgm:pt>
    <dgm:pt modelId="{8408E636-6881-4AC9-9350-8AB0218E6938}" type="parTrans" cxnId="{C74538F6-22F7-4691-948A-77BB45C2EB12}">
      <dgm:prSet/>
      <dgm:spPr/>
      <dgm:t>
        <a:bodyPr/>
        <a:lstStyle/>
        <a:p>
          <a:endParaRPr lang="en-US" sz="1300"/>
        </a:p>
      </dgm:t>
    </dgm:pt>
    <dgm:pt modelId="{47C1B374-88AD-4625-8A78-E273E8F42997}" type="sibTrans" cxnId="{C74538F6-22F7-4691-948A-77BB45C2EB12}">
      <dgm:prSet/>
      <dgm:spPr/>
      <dgm:t>
        <a:bodyPr/>
        <a:lstStyle/>
        <a:p>
          <a:endParaRPr lang="en-US" sz="1300"/>
        </a:p>
      </dgm:t>
    </dgm:pt>
    <dgm:pt modelId="{983EB0E1-AC77-47FB-B30F-A741CD168E31}">
      <dgm:prSet phldrT="[Text]" custT="1"/>
      <dgm:spPr/>
      <dgm:t>
        <a:bodyPr/>
        <a:lstStyle/>
        <a:p>
          <a:r>
            <a:rPr lang="en-US" sz="1300" b="1"/>
            <a:t>Evaluation</a:t>
          </a:r>
        </a:p>
      </dgm:t>
    </dgm:pt>
    <dgm:pt modelId="{F89F73F8-E52D-4393-BB7B-851AC35EF54A}" type="parTrans" cxnId="{0970DF8C-676C-4F2B-B15F-9AB11A221270}">
      <dgm:prSet/>
      <dgm:spPr/>
      <dgm:t>
        <a:bodyPr/>
        <a:lstStyle/>
        <a:p>
          <a:endParaRPr lang="en-US" sz="1300"/>
        </a:p>
      </dgm:t>
    </dgm:pt>
    <dgm:pt modelId="{090BBAD0-FFC5-4F4C-8CB9-3893E75B01E0}" type="sibTrans" cxnId="{0970DF8C-676C-4F2B-B15F-9AB11A221270}">
      <dgm:prSet/>
      <dgm:spPr/>
      <dgm:t>
        <a:bodyPr/>
        <a:lstStyle/>
        <a:p>
          <a:endParaRPr lang="en-US" sz="1300"/>
        </a:p>
      </dgm:t>
    </dgm:pt>
    <dgm:pt modelId="{3EF3871A-DD68-4F15-8986-9031E0FAEBF4}">
      <dgm:prSet phldrT="[Text]" custT="1"/>
      <dgm:spPr/>
      <dgm:t>
        <a:bodyPr/>
        <a:lstStyle/>
        <a:p>
          <a:r>
            <a:rPr lang="en-US" sz="1300" b="1"/>
            <a:t>Fund Raising</a:t>
          </a:r>
        </a:p>
      </dgm:t>
    </dgm:pt>
    <dgm:pt modelId="{E37D0316-4EA0-464A-955F-AAD7733B2ECB}" type="parTrans" cxnId="{89CA06A8-E60C-4C9E-80AC-F6B369B28B29}">
      <dgm:prSet/>
      <dgm:spPr/>
      <dgm:t>
        <a:bodyPr/>
        <a:lstStyle/>
        <a:p>
          <a:endParaRPr lang="en-US" sz="1300"/>
        </a:p>
      </dgm:t>
    </dgm:pt>
    <dgm:pt modelId="{EF111EA6-CC42-4686-BE7C-FA9C4640F680}" type="sibTrans" cxnId="{89CA06A8-E60C-4C9E-80AC-F6B369B28B29}">
      <dgm:prSet/>
      <dgm:spPr/>
      <dgm:t>
        <a:bodyPr/>
        <a:lstStyle/>
        <a:p>
          <a:endParaRPr lang="en-US" sz="1300"/>
        </a:p>
      </dgm:t>
    </dgm:pt>
    <dgm:pt modelId="{0AC1E52A-DA97-4E86-88CB-960AA9317DFB}">
      <dgm:prSet phldrT="[Text]" custT="1"/>
      <dgm:spPr/>
      <dgm:t>
        <a:bodyPr/>
        <a:lstStyle/>
        <a:p>
          <a:r>
            <a:rPr lang="en-US" sz="1300"/>
            <a:t>The loan is posted on Kiva portal seeking lenders to support</a:t>
          </a:r>
        </a:p>
      </dgm:t>
    </dgm:pt>
    <dgm:pt modelId="{60E65AA6-E81A-488D-9264-1994350126EE}" type="parTrans" cxnId="{68ADA545-4F8C-4BD4-A894-6627153A02E3}">
      <dgm:prSet/>
      <dgm:spPr/>
      <dgm:t>
        <a:bodyPr/>
        <a:lstStyle/>
        <a:p>
          <a:endParaRPr lang="en-US" sz="1300"/>
        </a:p>
      </dgm:t>
    </dgm:pt>
    <dgm:pt modelId="{E6428030-8334-4C0D-B2E2-3BD4EEBC5C47}" type="sibTrans" cxnId="{68ADA545-4F8C-4BD4-A894-6627153A02E3}">
      <dgm:prSet/>
      <dgm:spPr/>
      <dgm:t>
        <a:bodyPr/>
        <a:lstStyle/>
        <a:p>
          <a:endParaRPr lang="en-US" sz="1300"/>
        </a:p>
      </dgm:t>
    </dgm:pt>
    <dgm:pt modelId="{3CDAB176-6D3F-4071-B35F-9EC0502239CF}">
      <dgm:prSet phldrT="[Text]" custT="1"/>
      <dgm:spPr/>
      <dgm:t>
        <a:bodyPr/>
        <a:lstStyle/>
        <a:p>
          <a:r>
            <a:rPr lang="en-US" sz="1300"/>
            <a:t>Loan application expires if not funded in 30days</a:t>
          </a:r>
        </a:p>
      </dgm:t>
    </dgm:pt>
    <dgm:pt modelId="{9EE09920-D443-42F0-A759-96FA8253BE17}" type="parTrans" cxnId="{CEBB0A79-7967-48B3-A485-B359347D91F4}">
      <dgm:prSet/>
      <dgm:spPr/>
      <dgm:t>
        <a:bodyPr/>
        <a:lstStyle/>
        <a:p>
          <a:endParaRPr lang="en-US" sz="1300"/>
        </a:p>
      </dgm:t>
    </dgm:pt>
    <dgm:pt modelId="{7F7BC4E6-C549-4F20-BB7A-F9ADA07E6AF3}" type="sibTrans" cxnId="{CEBB0A79-7967-48B3-A485-B359347D91F4}">
      <dgm:prSet/>
      <dgm:spPr/>
      <dgm:t>
        <a:bodyPr/>
        <a:lstStyle/>
        <a:p>
          <a:endParaRPr lang="en-US" sz="1300"/>
        </a:p>
      </dgm:t>
    </dgm:pt>
    <dgm:pt modelId="{99CAB5DA-A298-4EF0-9C09-5C99F8A0F715}">
      <dgm:prSet phldrT="[Text]" custT="1"/>
      <dgm:spPr/>
      <dgm:t>
        <a:bodyPr/>
        <a:lstStyle/>
        <a:p>
          <a:r>
            <a:rPr lang="en-US" sz="1300" b="1"/>
            <a:t>Disburse loan</a:t>
          </a:r>
        </a:p>
      </dgm:t>
    </dgm:pt>
    <dgm:pt modelId="{977337CD-5A42-4B14-B83D-2E734C8B74CE}" type="parTrans" cxnId="{AAA2991D-1CC0-457C-A6B0-6B6CE1FC5458}">
      <dgm:prSet/>
      <dgm:spPr/>
      <dgm:t>
        <a:bodyPr/>
        <a:lstStyle/>
        <a:p>
          <a:endParaRPr lang="en-US" sz="1300"/>
        </a:p>
      </dgm:t>
    </dgm:pt>
    <dgm:pt modelId="{A2569131-2EAA-4BF1-BCAB-920ABC889D97}" type="sibTrans" cxnId="{AAA2991D-1CC0-457C-A6B0-6B6CE1FC5458}">
      <dgm:prSet/>
      <dgm:spPr/>
      <dgm:t>
        <a:bodyPr/>
        <a:lstStyle/>
        <a:p>
          <a:endParaRPr lang="en-US" sz="1300"/>
        </a:p>
      </dgm:t>
    </dgm:pt>
    <dgm:pt modelId="{78365923-E679-48B1-A924-2601B6F52367}">
      <dgm:prSet phldrT="[Text]" custT="1"/>
      <dgm:spPr/>
      <dgm:t>
        <a:bodyPr/>
        <a:lstStyle/>
        <a:p>
          <a:r>
            <a:rPr lang="en-US" sz="1300"/>
            <a:t>A loan can be disbursed directly or field partners</a:t>
          </a:r>
        </a:p>
      </dgm:t>
    </dgm:pt>
    <dgm:pt modelId="{04131129-AD57-4567-896E-906F2042A291}" type="parTrans" cxnId="{DBD679D2-6102-4699-956F-C4BAD7090614}">
      <dgm:prSet/>
      <dgm:spPr/>
      <dgm:t>
        <a:bodyPr/>
        <a:lstStyle/>
        <a:p>
          <a:endParaRPr lang="en-US" sz="1300"/>
        </a:p>
      </dgm:t>
    </dgm:pt>
    <dgm:pt modelId="{3FB17A6C-E05E-40A4-96D6-AC99587B17C9}" type="sibTrans" cxnId="{DBD679D2-6102-4699-956F-C4BAD7090614}">
      <dgm:prSet/>
      <dgm:spPr/>
      <dgm:t>
        <a:bodyPr/>
        <a:lstStyle/>
        <a:p>
          <a:endParaRPr lang="en-US" sz="1300"/>
        </a:p>
      </dgm:t>
    </dgm:pt>
    <dgm:pt modelId="{309AA61F-26A9-464B-8ECB-48E9CA1C88B5}">
      <dgm:prSet phldrT="[Text]" custT="1"/>
      <dgm:spPr/>
      <dgm:t>
        <a:bodyPr/>
        <a:lstStyle/>
        <a:p>
          <a:r>
            <a:rPr lang="en-US" sz="1300"/>
            <a:t>Loan amount may as small as $25</a:t>
          </a:r>
        </a:p>
      </dgm:t>
    </dgm:pt>
    <dgm:pt modelId="{6D2F8622-E4C5-4BDA-B8B6-6530AD4B96F1}" type="parTrans" cxnId="{FC81CE95-1A78-44B6-9DEA-0279A9BFFE51}">
      <dgm:prSet/>
      <dgm:spPr/>
      <dgm:t>
        <a:bodyPr/>
        <a:lstStyle/>
        <a:p>
          <a:endParaRPr lang="en-US" sz="1300"/>
        </a:p>
      </dgm:t>
    </dgm:pt>
    <dgm:pt modelId="{129FB9BE-62A8-409A-8062-8CA7090534A7}" type="sibTrans" cxnId="{FC81CE95-1A78-44B6-9DEA-0279A9BFFE51}">
      <dgm:prSet/>
      <dgm:spPr/>
      <dgm:t>
        <a:bodyPr/>
        <a:lstStyle/>
        <a:p>
          <a:endParaRPr lang="en-US" sz="1300"/>
        </a:p>
      </dgm:t>
    </dgm:pt>
    <dgm:pt modelId="{A9604890-AFD1-406A-8469-542973F5403D}">
      <dgm:prSet phldrT="[Text]" custT="1"/>
      <dgm:spPr/>
      <dgm:t>
        <a:bodyPr/>
        <a:lstStyle/>
        <a:p>
          <a:r>
            <a:rPr lang="en-US" sz="1300"/>
            <a:t>Loan amount may as small as $25</a:t>
          </a:r>
        </a:p>
      </dgm:t>
    </dgm:pt>
    <dgm:pt modelId="{A1D42634-E0FF-4153-AB5E-AA4D86434D26}" type="sibTrans" cxnId="{68C9BFC1-B903-401C-8874-7E41B65E0316}">
      <dgm:prSet/>
      <dgm:spPr/>
      <dgm:t>
        <a:bodyPr/>
        <a:lstStyle/>
        <a:p>
          <a:endParaRPr lang="en-US" sz="1300"/>
        </a:p>
      </dgm:t>
    </dgm:pt>
    <dgm:pt modelId="{743DC35A-F9A5-4B0D-9137-9AD200FF0249}" type="parTrans" cxnId="{68C9BFC1-B903-401C-8874-7E41B65E0316}">
      <dgm:prSet/>
      <dgm:spPr/>
      <dgm:t>
        <a:bodyPr/>
        <a:lstStyle/>
        <a:p>
          <a:endParaRPr lang="en-US" sz="1300"/>
        </a:p>
      </dgm:t>
    </dgm:pt>
    <dgm:pt modelId="{2DA915D3-0BF6-4F3E-8826-C473E350A4BB}">
      <dgm:prSet phldrT="[Text]" custT="1"/>
      <dgm:spPr/>
      <dgm:t>
        <a:bodyPr/>
        <a:lstStyle/>
        <a:p>
          <a:endParaRPr lang="en-US" sz="1300"/>
        </a:p>
      </dgm:t>
    </dgm:pt>
    <dgm:pt modelId="{0C7F071D-AF6F-4579-8D4C-E81FE8808108}" type="sibTrans" cxnId="{EA8567F7-A131-4BD9-B628-A649F0D45AE6}">
      <dgm:prSet/>
      <dgm:spPr/>
      <dgm:t>
        <a:bodyPr/>
        <a:lstStyle/>
        <a:p>
          <a:endParaRPr lang="en-US" sz="1300"/>
        </a:p>
      </dgm:t>
    </dgm:pt>
    <dgm:pt modelId="{3513B28B-C70D-4ED7-BE6F-7716A1CDDD91}" type="parTrans" cxnId="{EA8567F7-A131-4BD9-B628-A649F0D45AE6}">
      <dgm:prSet/>
      <dgm:spPr/>
      <dgm:t>
        <a:bodyPr/>
        <a:lstStyle/>
        <a:p>
          <a:endParaRPr lang="en-US" sz="1300"/>
        </a:p>
      </dgm:t>
    </dgm:pt>
    <dgm:pt modelId="{B59FF453-3CDF-4093-8B13-4D577C596C24}">
      <dgm:prSet phldrT="[Text]" custT="1"/>
      <dgm:spPr/>
      <dgm:t>
        <a:bodyPr/>
        <a:lstStyle/>
        <a:p>
          <a:r>
            <a:rPr lang="en-US" sz="1300">
              <a:latin typeface="Franklin Gothic Demi" panose="020B0502020104020203"/>
            </a:rPr>
            <a:t>Borrowers</a:t>
          </a:r>
          <a:r>
            <a:rPr lang="en-US" sz="1300"/>
            <a:t> repay the loan as per the term loan</a:t>
          </a:r>
        </a:p>
      </dgm:t>
    </dgm:pt>
    <dgm:pt modelId="{4FB3918F-4013-4B22-B8D1-46A21A49E7FD}" type="sibTrans" cxnId="{36C8DEE2-C652-491C-979D-C3677BF1B765}">
      <dgm:prSet/>
      <dgm:spPr/>
      <dgm:t>
        <a:bodyPr/>
        <a:lstStyle/>
        <a:p>
          <a:endParaRPr lang="en-US" sz="1300"/>
        </a:p>
      </dgm:t>
    </dgm:pt>
    <dgm:pt modelId="{1E6417E5-A1EC-4D91-A29F-8E1B8AC56ADD}" type="parTrans" cxnId="{36C8DEE2-C652-491C-979D-C3677BF1B765}">
      <dgm:prSet/>
      <dgm:spPr/>
      <dgm:t>
        <a:bodyPr/>
        <a:lstStyle/>
        <a:p>
          <a:endParaRPr lang="en-US" sz="1300"/>
        </a:p>
      </dgm:t>
    </dgm:pt>
    <dgm:pt modelId="{0F142979-0939-41C4-9BD8-9BDC09211AB2}">
      <dgm:prSet custT="1"/>
      <dgm:spPr/>
      <dgm:t>
        <a:bodyPr/>
        <a:lstStyle/>
        <a:p>
          <a:r>
            <a:rPr lang="en-US" sz="1300"/>
            <a:t>Loan application goes through the underwriting &amp; approval process</a:t>
          </a:r>
        </a:p>
      </dgm:t>
    </dgm:pt>
    <dgm:pt modelId="{86BCF4FF-9011-40FF-B75A-D62EAB7DCFE5}" type="parTrans" cxnId="{29278E39-EB36-4156-A228-225131785DED}">
      <dgm:prSet/>
      <dgm:spPr/>
      <dgm:t>
        <a:bodyPr/>
        <a:lstStyle/>
        <a:p>
          <a:endParaRPr lang="en-US" sz="1300"/>
        </a:p>
      </dgm:t>
    </dgm:pt>
    <dgm:pt modelId="{FD7E3DEB-9AAD-42B4-9836-56F88288F819}" type="sibTrans" cxnId="{29278E39-EB36-4156-A228-225131785DED}">
      <dgm:prSet/>
      <dgm:spPr/>
      <dgm:t>
        <a:bodyPr/>
        <a:lstStyle/>
        <a:p>
          <a:endParaRPr lang="en-US" sz="1300"/>
        </a:p>
      </dgm:t>
    </dgm:pt>
    <dgm:pt modelId="{1A0574BF-2F80-4A34-9707-E9F4ADB011CE}">
      <dgm:prSet custT="1"/>
      <dgm:spPr/>
      <dgm:t>
        <a:bodyPr/>
        <a:lstStyle/>
        <a:p>
          <a:endParaRPr lang="en-US" sz="1300"/>
        </a:p>
      </dgm:t>
    </dgm:pt>
    <dgm:pt modelId="{4D9EEECD-FB66-43AC-A2E5-3E813AC15A1D}" type="parTrans" cxnId="{77F73EAF-F9E3-4EE6-A787-80DCF388BE44}">
      <dgm:prSet/>
      <dgm:spPr/>
      <dgm:t>
        <a:bodyPr/>
        <a:lstStyle/>
        <a:p>
          <a:endParaRPr lang="en-US" sz="1300"/>
        </a:p>
      </dgm:t>
    </dgm:pt>
    <dgm:pt modelId="{A7C4AE6E-C0A1-49DE-9380-345AC9DEC748}" type="sibTrans" cxnId="{77F73EAF-F9E3-4EE6-A787-80DCF388BE44}">
      <dgm:prSet/>
      <dgm:spPr/>
      <dgm:t>
        <a:bodyPr/>
        <a:lstStyle/>
        <a:p>
          <a:endParaRPr lang="en-US" sz="1300"/>
        </a:p>
      </dgm:t>
    </dgm:pt>
    <dgm:pt modelId="{94EE6751-C0E0-4FC7-AEC9-0991052771D6}">
      <dgm:prSet phldrT="[Text]" custT="1"/>
      <dgm:spPr/>
      <dgm:t>
        <a:bodyPr/>
        <a:lstStyle/>
        <a:p>
          <a:r>
            <a:rPr lang="en-US" sz="1300"/>
            <a:t>Fund raising complete</a:t>
          </a:r>
        </a:p>
      </dgm:t>
    </dgm:pt>
    <dgm:pt modelId="{260E7F3F-76DA-4A67-8A24-44D602E53155}" type="parTrans" cxnId="{3B0FCF13-0B41-412B-80A2-0B7B8BA74CF5}">
      <dgm:prSet/>
      <dgm:spPr/>
      <dgm:t>
        <a:bodyPr/>
        <a:lstStyle/>
        <a:p>
          <a:endParaRPr lang="en-US" sz="1300"/>
        </a:p>
      </dgm:t>
    </dgm:pt>
    <dgm:pt modelId="{C45F5830-0151-4EF2-90E2-141A8C7D9C28}" type="sibTrans" cxnId="{3B0FCF13-0B41-412B-80A2-0B7B8BA74CF5}">
      <dgm:prSet/>
      <dgm:spPr/>
      <dgm:t>
        <a:bodyPr/>
        <a:lstStyle/>
        <a:p>
          <a:endParaRPr lang="en-US" sz="1300"/>
        </a:p>
      </dgm:t>
    </dgm:pt>
    <dgm:pt modelId="{E5720215-6AED-42E8-B2A7-4CF7453D5B71}">
      <dgm:prSet phldrT="[Text]" custT="1"/>
      <dgm:spPr/>
      <dgm:t>
        <a:bodyPr/>
        <a:lstStyle/>
        <a:p>
          <a:r>
            <a:rPr lang="en-US" sz="1300" b="1"/>
            <a:t>Reuse Repayments</a:t>
          </a:r>
        </a:p>
      </dgm:t>
    </dgm:pt>
    <dgm:pt modelId="{88558724-100B-4F0A-86E0-1F097EADCA89}" type="parTrans" cxnId="{40B63B8C-F96F-4C96-85FB-C23E49221B2D}">
      <dgm:prSet/>
      <dgm:spPr/>
      <dgm:t>
        <a:bodyPr/>
        <a:lstStyle/>
        <a:p>
          <a:endParaRPr lang="en-US" sz="1300"/>
        </a:p>
      </dgm:t>
    </dgm:pt>
    <dgm:pt modelId="{F0C132DE-C164-4A8F-8217-33EB6CD464E2}" type="sibTrans" cxnId="{40B63B8C-F96F-4C96-85FB-C23E49221B2D}">
      <dgm:prSet/>
      <dgm:spPr/>
      <dgm:t>
        <a:bodyPr/>
        <a:lstStyle/>
        <a:p>
          <a:endParaRPr lang="en-US" sz="1300"/>
        </a:p>
      </dgm:t>
    </dgm:pt>
    <dgm:pt modelId="{EAF6F7FC-567F-4828-82F0-94809D79B2A9}">
      <dgm:prSet phldrT="[Text]" custT="1"/>
      <dgm:spPr/>
      <dgm:t>
        <a:bodyPr/>
        <a:lstStyle/>
        <a:p>
          <a:r>
            <a:rPr lang="en-US" sz="1300" b="0" i="0"/>
            <a:t>Lenders use repayments to fund new loans, donate or withdraw the money</a:t>
          </a:r>
          <a:endParaRPr lang="en-US" sz="1300"/>
        </a:p>
      </dgm:t>
    </dgm:pt>
    <dgm:pt modelId="{1FD5B1BF-6ABC-427F-9A9E-D32E25AF125A}" type="parTrans" cxnId="{04B250BD-05CD-45C9-A5C0-55B6CD54C391}">
      <dgm:prSet/>
      <dgm:spPr/>
      <dgm:t>
        <a:bodyPr/>
        <a:lstStyle/>
        <a:p>
          <a:endParaRPr lang="en-US" sz="1300"/>
        </a:p>
      </dgm:t>
    </dgm:pt>
    <dgm:pt modelId="{0B08BE46-6B2F-40D7-A60A-E8E446B797C1}" type="sibTrans" cxnId="{04B250BD-05CD-45C9-A5C0-55B6CD54C391}">
      <dgm:prSet/>
      <dgm:spPr/>
      <dgm:t>
        <a:bodyPr/>
        <a:lstStyle/>
        <a:p>
          <a:endParaRPr lang="en-US" sz="1300"/>
        </a:p>
      </dgm:t>
    </dgm:pt>
    <dgm:pt modelId="{69DDE4E8-7DB2-41F7-B2C1-B9B3943EF700}">
      <dgm:prSet phldrT="[Text]" custT="1"/>
      <dgm:spPr/>
      <dgm:t>
        <a:bodyPr/>
        <a:lstStyle/>
        <a:p>
          <a:endParaRPr lang="en-US" sz="1300"/>
        </a:p>
      </dgm:t>
    </dgm:pt>
    <dgm:pt modelId="{98D40EA4-D644-4EAB-97D7-359523E3B5B6}" type="parTrans" cxnId="{5A3CB859-2E4E-41FE-8D0C-B50A4F07FF14}">
      <dgm:prSet/>
      <dgm:spPr/>
      <dgm:t>
        <a:bodyPr/>
        <a:lstStyle/>
        <a:p>
          <a:endParaRPr lang="en-US" sz="1300"/>
        </a:p>
      </dgm:t>
    </dgm:pt>
    <dgm:pt modelId="{EA885D5B-D1F5-41DB-976D-86FB8805D19C}" type="sibTrans" cxnId="{5A3CB859-2E4E-41FE-8D0C-B50A4F07FF14}">
      <dgm:prSet/>
      <dgm:spPr/>
      <dgm:t>
        <a:bodyPr/>
        <a:lstStyle/>
        <a:p>
          <a:endParaRPr lang="en-US" sz="1300"/>
        </a:p>
      </dgm:t>
    </dgm:pt>
    <dgm:pt modelId="{FA04A1C6-FA0F-40C0-96DE-74C9CA4420A6}">
      <dgm:prSet phldrT="[Text]" custT="1"/>
      <dgm:spPr/>
      <dgm:t>
        <a:bodyPr/>
        <a:lstStyle/>
        <a:p>
          <a:endParaRPr lang="en-US" sz="1300"/>
        </a:p>
      </dgm:t>
    </dgm:pt>
    <dgm:pt modelId="{A0EEE91A-900E-4751-A923-DE1DAF5D4FD4}" type="parTrans" cxnId="{B8712971-D398-4A4F-9D08-96E0572B48C6}">
      <dgm:prSet/>
      <dgm:spPr/>
      <dgm:t>
        <a:bodyPr/>
        <a:lstStyle/>
        <a:p>
          <a:endParaRPr lang="en-US" sz="1300"/>
        </a:p>
      </dgm:t>
    </dgm:pt>
    <dgm:pt modelId="{AFD3D2EB-5B64-4784-A208-58A9F1BC62F1}" type="sibTrans" cxnId="{B8712971-D398-4A4F-9D08-96E0572B48C6}">
      <dgm:prSet/>
      <dgm:spPr/>
      <dgm:t>
        <a:bodyPr/>
        <a:lstStyle/>
        <a:p>
          <a:endParaRPr lang="en-US" sz="1300"/>
        </a:p>
      </dgm:t>
    </dgm:pt>
    <dgm:pt modelId="{5265509A-876A-47F4-A569-13B5435D0F0A}">
      <dgm:prSet phldrT="[Text]" custT="1"/>
      <dgm:spPr/>
      <dgm:t>
        <a:bodyPr/>
        <a:lstStyle/>
        <a:p>
          <a:endParaRPr lang="en-US" sz="1300"/>
        </a:p>
      </dgm:t>
    </dgm:pt>
    <dgm:pt modelId="{698EB447-9CFE-4ECA-8592-2ADD762C020E}" type="parTrans" cxnId="{CE0B2DB1-8511-4103-AAE6-AD2D06FBF8A2}">
      <dgm:prSet/>
      <dgm:spPr/>
      <dgm:t>
        <a:bodyPr/>
        <a:lstStyle/>
        <a:p>
          <a:endParaRPr lang="en-US" sz="1300"/>
        </a:p>
      </dgm:t>
    </dgm:pt>
    <dgm:pt modelId="{D699757B-D527-4310-8D8B-5BF8866EAF1C}" type="sibTrans" cxnId="{CE0B2DB1-8511-4103-AAE6-AD2D06FBF8A2}">
      <dgm:prSet/>
      <dgm:spPr/>
      <dgm:t>
        <a:bodyPr/>
        <a:lstStyle/>
        <a:p>
          <a:endParaRPr lang="en-US" sz="1300"/>
        </a:p>
      </dgm:t>
    </dgm:pt>
    <dgm:pt modelId="{1EF74A57-A730-4A12-BF78-C77EB92FA1B3}">
      <dgm:prSet phldrT="[Text]" custT="1"/>
      <dgm:spPr/>
      <dgm:t>
        <a:bodyPr/>
        <a:lstStyle/>
        <a:p>
          <a:endParaRPr lang="en-US" sz="1300"/>
        </a:p>
      </dgm:t>
    </dgm:pt>
    <dgm:pt modelId="{3259702A-D794-46AD-AC43-EFEE1F0C3C6A}" type="parTrans" cxnId="{5D21B6A2-84D7-4567-92A1-06E7366583A4}">
      <dgm:prSet/>
      <dgm:spPr/>
      <dgm:t>
        <a:bodyPr/>
        <a:lstStyle/>
        <a:p>
          <a:endParaRPr lang="en-US" sz="1300"/>
        </a:p>
      </dgm:t>
    </dgm:pt>
    <dgm:pt modelId="{D87042B1-9F16-4013-BFC5-EE8DA7347CB9}" type="sibTrans" cxnId="{5D21B6A2-84D7-4567-92A1-06E7366583A4}">
      <dgm:prSet/>
      <dgm:spPr/>
      <dgm:t>
        <a:bodyPr/>
        <a:lstStyle/>
        <a:p>
          <a:endParaRPr lang="en-US" sz="1300"/>
        </a:p>
      </dgm:t>
    </dgm:pt>
    <dgm:pt modelId="{71235D46-A085-4BD3-B7AD-77BD7BDA8605}" type="pres">
      <dgm:prSet presAssocID="{8F4D2A47-7132-4579-91BE-11E6BBA2D65D}" presName="Name0" presStyleCnt="0">
        <dgm:presLayoutVars>
          <dgm:dir/>
          <dgm:resizeHandles val="exact"/>
        </dgm:presLayoutVars>
      </dgm:prSet>
      <dgm:spPr/>
    </dgm:pt>
    <dgm:pt modelId="{B8637F17-9FA6-4BAE-8590-0B5645935F2F}" type="pres">
      <dgm:prSet presAssocID="{8F4D2A47-7132-4579-91BE-11E6BBA2D65D}" presName="fgShape" presStyleLbl="fgShp" presStyleIdx="0" presStyleCnt="1" custFlipVert="1" custScaleY="6589" custLinFactY="54785" custLinFactNeighborX="-425" custLinFactNeighborY="100000"/>
      <dgm:spPr/>
    </dgm:pt>
    <dgm:pt modelId="{02A5F16B-73D8-46A8-A58F-6FBD42BC3550}" type="pres">
      <dgm:prSet presAssocID="{8F4D2A47-7132-4579-91BE-11E6BBA2D65D}" presName="linComp" presStyleCnt="0"/>
      <dgm:spPr/>
    </dgm:pt>
    <dgm:pt modelId="{77463676-CAF3-47EB-84D5-4E4849E1A899}" type="pres">
      <dgm:prSet presAssocID="{94D5CE0B-CBBD-4A5A-AE3B-D913244EB2B0}" presName="compNode" presStyleCnt="0"/>
      <dgm:spPr/>
    </dgm:pt>
    <dgm:pt modelId="{D61F6546-E7B1-4964-A160-09D8DAFCB1A3}" type="pres">
      <dgm:prSet presAssocID="{94D5CE0B-CBBD-4A5A-AE3B-D913244EB2B0}" presName="bkgdShape" presStyleLbl="node1" presStyleIdx="0" presStyleCnt="6"/>
      <dgm:spPr/>
    </dgm:pt>
    <dgm:pt modelId="{97F0D799-FB35-4BDB-97E7-32A1DE7C184D}" type="pres">
      <dgm:prSet presAssocID="{94D5CE0B-CBBD-4A5A-AE3B-D913244EB2B0}" presName="nodeTx" presStyleLbl="node1" presStyleIdx="0" presStyleCnt="6">
        <dgm:presLayoutVars>
          <dgm:bulletEnabled val="1"/>
        </dgm:presLayoutVars>
      </dgm:prSet>
      <dgm:spPr/>
    </dgm:pt>
    <dgm:pt modelId="{72CF915F-F81F-43C4-8571-C44238D7F4C6}" type="pres">
      <dgm:prSet presAssocID="{94D5CE0B-CBBD-4A5A-AE3B-D913244EB2B0}" presName="invisiNode" presStyleLbl="node1" presStyleIdx="0" presStyleCnt="6"/>
      <dgm:spPr/>
    </dgm:pt>
    <dgm:pt modelId="{E3ED7F14-2510-4592-87C9-0FBD6DF79940}" type="pres">
      <dgm:prSet presAssocID="{94D5CE0B-CBBD-4A5A-AE3B-D913244EB2B0}" presName="imagNode" presStyleLbl="fgImgPlace1" presStyleIdx="0" presStyleCnt="6"/>
      <dgm:spPr>
        <a:blipFill rotWithShape="1">
          <a:blip xmlns:r="http://schemas.openxmlformats.org/officeDocument/2006/relationships" r:embed="rId1"/>
          <a:stretch>
            <a:fillRect/>
          </a:stretch>
        </a:blipFill>
      </dgm:spPr>
    </dgm:pt>
    <dgm:pt modelId="{72A3DE30-35E3-462D-B56C-EB6F792DEE53}" type="pres">
      <dgm:prSet presAssocID="{37082BBF-1EDD-40D2-B22E-CF0D6D7F1F9C}" presName="sibTrans" presStyleLbl="sibTrans2D1" presStyleIdx="0" presStyleCnt="0"/>
      <dgm:spPr/>
    </dgm:pt>
    <dgm:pt modelId="{734FB6EA-95C0-47C9-BE2A-A2005F8606B6}" type="pres">
      <dgm:prSet presAssocID="{983EB0E1-AC77-47FB-B30F-A741CD168E31}" presName="compNode" presStyleCnt="0"/>
      <dgm:spPr/>
    </dgm:pt>
    <dgm:pt modelId="{4B37141F-DF54-4049-95BC-943B5C7AF5B4}" type="pres">
      <dgm:prSet presAssocID="{983EB0E1-AC77-47FB-B30F-A741CD168E31}" presName="bkgdShape" presStyleLbl="node1" presStyleIdx="1" presStyleCnt="6" custLinFactNeighborX="1030" custLinFactNeighborY="-126"/>
      <dgm:spPr/>
    </dgm:pt>
    <dgm:pt modelId="{843D489B-7DA6-424E-AAB0-60AEBA3C60D7}" type="pres">
      <dgm:prSet presAssocID="{983EB0E1-AC77-47FB-B30F-A741CD168E31}" presName="nodeTx" presStyleLbl="node1" presStyleIdx="1" presStyleCnt="6">
        <dgm:presLayoutVars>
          <dgm:bulletEnabled val="1"/>
        </dgm:presLayoutVars>
      </dgm:prSet>
      <dgm:spPr/>
    </dgm:pt>
    <dgm:pt modelId="{4754D64B-B652-4107-9157-EAB4B51E4CF3}" type="pres">
      <dgm:prSet presAssocID="{983EB0E1-AC77-47FB-B30F-A741CD168E31}" presName="invisiNode" presStyleLbl="node1" presStyleIdx="1" presStyleCnt="6"/>
      <dgm:spPr/>
    </dgm:pt>
    <dgm:pt modelId="{BF7EEE1F-7E67-4835-90B9-3CA1894F7768}" type="pres">
      <dgm:prSet presAssocID="{983EB0E1-AC77-47FB-B30F-A741CD168E31}" presName="imagNode" presStyleLbl="fgImgPlace1" presStyleIdx="1" presStyleCnt="6"/>
      <dgm:spPr>
        <a:blipFill rotWithShape="1">
          <a:blip xmlns:r="http://schemas.openxmlformats.org/officeDocument/2006/relationships" r:embed="rId2"/>
          <a:stretch>
            <a:fillRect/>
          </a:stretch>
        </a:blipFill>
      </dgm:spPr>
    </dgm:pt>
    <dgm:pt modelId="{0CA7F1F3-89C8-4455-B2AC-6998B69FC03E}" type="pres">
      <dgm:prSet presAssocID="{090BBAD0-FFC5-4F4C-8CB9-3893E75B01E0}" presName="sibTrans" presStyleLbl="sibTrans2D1" presStyleIdx="0" presStyleCnt="0"/>
      <dgm:spPr/>
    </dgm:pt>
    <dgm:pt modelId="{32CDAA91-6B92-4CCF-A6F4-FA6AD06DFCA0}" type="pres">
      <dgm:prSet presAssocID="{3EF3871A-DD68-4F15-8986-9031E0FAEBF4}" presName="compNode" presStyleCnt="0"/>
      <dgm:spPr/>
    </dgm:pt>
    <dgm:pt modelId="{721D08F0-6BDE-4C1D-8D78-31B085F8C81B}" type="pres">
      <dgm:prSet presAssocID="{3EF3871A-DD68-4F15-8986-9031E0FAEBF4}" presName="bkgdShape" presStyleLbl="node1" presStyleIdx="2" presStyleCnt="6"/>
      <dgm:spPr/>
    </dgm:pt>
    <dgm:pt modelId="{59FCC956-C770-4CCF-BD5C-D3591297DADB}" type="pres">
      <dgm:prSet presAssocID="{3EF3871A-DD68-4F15-8986-9031E0FAEBF4}" presName="nodeTx" presStyleLbl="node1" presStyleIdx="2" presStyleCnt="6">
        <dgm:presLayoutVars>
          <dgm:bulletEnabled val="1"/>
        </dgm:presLayoutVars>
      </dgm:prSet>
      <dgm:spPr/>
    </dgm:pt>
    <dgm:pt modelId="{093A474F-352C-4FED-8A8E-71D2EFA1BC45}" type="pres">
      <dgm:prSet presAssocID="{3EF3871A-DD68-4F15-8986-9031E0FAEBF4}" presName="invisiNode" presStyleLbl="node1" presStyleIdx="2" presStyleCnt="6"/>
      <dgm:spPr/>
    </dgm:pt>
    <dgm:pt modelId="{525198F2-E547-4CD4-BC43-F8C7F97F1C30}" type="pres">
      <dgm:prSet presAssocID="{3EF3871A-DD68-4F15-8986-9031E0FAEBF4}" presName="imagNode" presStyleLbl="fgImgPlace1" presStyleIdx="2" presStyleCnt="6"/>
      <dgm:spPr>
        <a:blipFill rotWithShape="1">
          <a:blip xmlns:r="http://schemas.openxmlformats.org/officeDocument/2006/relationships" r:embed="rId3"/>
          <a:stretch>
            <a:fillRect/>
          </a:stretch>
        </a:blipFill>
      </dgm:spPr>
    </dgm:pt>
    <dgm:pt modelId="{75EEA8C0-8F44-4745-9B92-AAE896E25156}" type="pres">
      <dgm:prSet presAssocID="{EF111EA6-CC42-4686-BE7C-FA9C4640F680}" presName="sibTrans" presStyleLbl="sibTrans2D1" presStyleIdx="0" presStyleCnt="0"/>
      <dgm:spPr/>
    </dgm:pt>
    <dgm:pt modelId="{FC17D706-6B42-4E47-8B89-73D349ADEF49}" type="pres">
      <dgm:prSet presAssocID="{99CAB5DA-A298-4EF0-9C09-5C99F8A0F715}" presName="compNode" presStyleCnt="0"/>
      <dgm:spPr/>
    </dgm:pt>
    <dgm:pt modelId="{98EB0B34-E0BD-482A-B371-F99C780551B2}" type="pres">
      <dgm:prSet presAssocID="{99CAB5DA-A298-4EF0-9C09-5C99F8A0F715}" presName="bkgdShape" presStyleLbl="node1" presStyleIdx="3" presStyleCnt="6"/>
      <dgm:spPr/>
    </dgm:pt>
    <dgm:pt modelId="{767666C6-99C6-49BC-A68F-27E0C8F97330}" type="pres">
      <dgm:prSet presAssocID="{99CAB5DA-A298-4EF0-9C09-5C99F8A0F715}" presName="nodeTx" presStyleLbl="node1" presStyleIdx="3" presStyleCnt="6">
        <dgm:presLayoutVars>
          <dgm:bulletEnabled val="1"/>
        </dgm:presLayoutVars>
      </dgm:prSet>
      <dgm:spPr/>
    </dgm:pt>
    <dgm:pt modelId="{A48AD597-F757-4CDB-A4CE-1B91FBD902E8}" type="pres">
      <dgm:prSet presAssocID="{99CAB5DA-A298-4EF0-9C09-5C99F8A0F715}" presName="invisiNode" presStyleLbl="node1" presStyleIdx="3" presStyleCnt="6"/>
      <dgm:spPr/>
    </dgm:pt>
    <dgm:pt modelId="{9E3F19A2-6A41-4513-8DF4-0151BD344899}" type="pres">
      <dgm:prSet presAssocID="{99CAB5DA-A298-4EF0-9C09-5C99F8A0F715}" presName="imagNode" presStyleLbl="fgImgPlace1" presStyleIdx="3" presStyleCnt="6"/>
      <dgm:spPr>
        <a:blipFill rotWithShape="1">
          <a:blip xmlns:r="http://schemas.openxmlformats.org/officeDocument/2006/relationships" r:embed="rId4"/>
          <a:stretch>
            <a:fillRect/>
          </a:stretch>
        </a:blipFill>
      </dgm:spPr>
    </dgm:pt>
    <dgm:pt modelId="{F943C6E3-DE48-475B-B38E-CBAE96206943}" type="pres">
      <dgm:prSet presAssocID="{A2569131-2EAA-4BF1-BCAB-920ABC889D97}" presName="sibTrans" presStyleLbl="sibTrans2D1" presStyleIdx="0" presStyleCnt="0"/>
      <dgm:spPr/>
    </dgm:pt>
    <dgm:pt modelId="{6F7AF6B1-1F23-4B86-B253-40CC3ED9E47D}" type="pres">
      <dgm:prSet presAssocID="{C9A414B6-EEDD-4328-A696-C21353F7B87D}" presName="compNode" presStyleCnt="0"/>
      <dgm:spPr/>
    </dgm:pt>
    <dgm:pt modelId="{29F613A3-0B54-4F1E-AA06-6CFBAD183066}" type="pres">
      <dgm:prSet presAssocID="{C9A414B6-EEDD-4328-A696-C21353F7B87D}" presName="bkgdShape" presStyleLbl="node1" presStyleIdx="4" presStyleCnt="6"/>
      <dgm:spPr/>
    </dgm:pt>
    <dgm:pt modelId="{B057862A-DA5F-41D0-A73C-F617371BFA11}" type="pres">
      <dgm:prSet presAssocID="{C9A414B6-EEDD-4328-A696-C21353F7B87D}" presName="nodeTx" presStyleLbl="node1" presStyleIdx="4" presStyleCnt="6">
        <dgm:presLayoutVars>
          <dgm:bulletEnabled val="1"/>
        </dgm:presLayoutVars>
      </dgm:prSet>
      <dgm:spPr/>
    </dgm:pt>
    <dgm:pt modelId="{296A5272-DB54-4DBB-BB5F-586E70A5857D}" type="pres">
      <dgm:prSet presAssocID="{C9A414B6-EEDD-4328-A696-C21353F7B87D}" presName="invisiNode" presStyleLbl="node1" presStyleIdx="4" presStyleCnt="6"/>
      <dgm:spPr/>
    </dgm:pt>
    <dgm:pt modelId="{F53E179F-68B4-491C-A032-0F59C72088B9}" type="pres">
      <dgm:prSet presAssocID="{C9A414B6-EEDD-4328-A696-C21353F7B87D}" presName="imagNode" presStyleLbl="fgImgPlace1" presStyleIdx="4" presStyleCnt="6" custLinFactNeighborX="1195" custLinFactNeighborY="3984"/>
      <dgm:spPr>
        <a:blipFill rotWithShape="1">
          <a:blip xmlns:r="http://schemas.openxmlformats.org/officeDocument/2006/relationships" r:embed="rId5"/>
          <a:stretch>
            <a:fillRect/>
          </a:stretch>
        </a:blipFill>
      </dgm:spPr>
    </dgm:pt>
    <dgm:pt modelId="{70233472-3DDB-47FD-A6A0-954E4FD95EBF}" type="pres">
      <dgm:prSet presAssocID="{47C1B374-88AD-4625-8A78-E273E8F42997}" presName="sibTrans" presStyleLbl="sibTrans2D1" presStyleIdx="0" presStyleCnt="0"/>
      <dgm:spPr/>
    </dgm:pt>
    <dgm:pt modelId="{85170E46-136E-42E6-9C0D-817C95EEFD38}" type="pres">
      <dgm:prSet presAssocID="{E5720215-6AED-42E8-B2A7-4CF7453D5B71}" presName="compNode" presStyleCnt="0"/>
      <dgm:spPr/>
    </dgm:pt>
    <dgm:pt modelId="{6FC3B681-A82B-4459-B184-2E664D9366DE}" type="pres">
      <dgm:prSet presAssocID="{E5720215-6AED-42E8-B2A7-4CF7453D5B71}" presName="bkgdShape" presStyleLbl="node1" presStyleIdx="5" presStyleCnt="6"/>
      <dgm:spPr/>
    </dgm:pt>
    <dgm:pt modelId="{064F3D7C-9297-4963-855A-F31D2E7E76D1}" type="pres">
      <dgm:prSet presAssocID="{E5720215-6AED-42E8-B2A7-4CF7453D5B71}" presName="nodeTx" presStyleLbl="node1" presStyleIdx="5" presStyleCnt="6">
        <dgm:presLayoutVars>
          <dgm:bulletEnabled val="1"/>
        </dgm:presLayoutVars>
      </dgm:prSet>
      <dgm:spPr/>
    </dgm:pt>
    <dgm:pt modelId="{39309331-351C-44E9-B2DB-512168A276DA}" type="pres">
      <dgm:prSet presAssocID="{E5720215-6AED-42E8-B2A7-4CF7453D5B71}" presName="invisiNode" presStyleLbl="node1" presStyleIdx="5" presStyleCnt="6"/>
      <dgm:spPr/>
    </dgm:pt>
    <dgm:pt modelId="{9D796EB4-5C7D-4CD4-8C32-4160D2385E82}" type="pres">
      <dgm:prSet presAssocID="{E5720215-6AED-42E8-B2A7-4CF7453D5B71}" presName="imagNode" presStyleLbl="fgImgPlace1" presStyleIdx="5" presStyleCnt="6"/>
      <dgm:spPr>
        <a:blipFill rotWithShape="1">
          <a:blip xmlns:r="http://schemas.openxmlformats.org/officeDocument/2006/relationships" r:embed="rId6"/>
          <a:stretch>
            <a:fillRect/>
          </a:stretch>
        </a:blipFill>
      </dgm:spPr>
    </dgm:pt>
  </dgm:ptLst>
  <dgm:cxnLst>
    <dgm:cxn modelId="{F0244804-6D74-4388-A49F-D2FAA1D841C2}" type="presOf" srcId="{5265509A-876A-47F4-A569-13B5435D0F0A}" destId="{59FCC956-C770-4CCF-BD5C-D3591297DADB}" srcOrd="1" destOrd="4" presId="urn:microsoft.com/office/officeart/2005/8/layout/hList7"/>
    <dgm:cxn modelId="{4AA8D004-791B-420E-B445-19BCC9AD6227}" type="presOf" srcId="{94D5CE0B-CBBD-4A5A-AE3B-D913244EB2B0}" destId="{97F0D799-FB35-4BDB-97E7-32A1DE7C184D}" srcOrd="1" destOrd="0" presId="urn:microsoft.com/office/officeart/2005/8/layout/hList7"/>
    <dgm:cxn modelId="{68D2FE04-8E62-4EAC-88D2-6001BE7A5F59}" type="presOf" srcId="{37082BBF-1EDD-40D2-B22E-CF0D6D7F1F9C}" destId="{72A3DE30-35E3-462D-B56C-EB6F792DEE53}" srcOrd="0" destOrd="0" presId="urn:microsoft.com/office/officeart/2005/8/layout/hList7"/>
    <dgm:cxn modelId="{DB5F9705-F21A-4A49-B322-2AD1DAD37ADC}" type="presOf" srcId="{99CAB5DA-A298-4EF0-9C09-5C99F8A0F715}" destId="{767666C6-99C6-49BC-A68F-27E0C8F97330}" srcOrd="1" destOrd="0" presId="urn:microsoft.com/office/officeart/2005/8/layout/hList7"/>
    <dgm:cxn modelId="{46149408-891A-47D0-A921-56AA70744B67}" type="presOf" srcId="{2DA915D3-0BF6-4F3E-8826-C473E350A4BB}" destId="{B057862A-DA5F-41D0-A73C-F617371BFA11}" srcOrd="1" destOrd="2" presId="urn:microsoft.com/office/officeart/2005/8/layout/hList7"/>
    <dgm:cxn modelId="{ED04D808-6C3D-4D00-B389-1DD392A98B06}" type="presOf" srcId="{78365923-E679-48B1-A924-2601B6F52367}" destId="{767666C6-99C6-49BC-A68F-27E0C8F97330}" srcOrd="1" destOrd="1" presId="urn:microsoft.com/office/officeart/2005/8/layout/hList7"/>
    <dgm:cxn modelId="{B8B8910C-7164-4F23-B7E4-986E9CBF4DFC}" type="presOf" srcId="{A9604890-AFD1-406A-8469-542973F5403D}" destId="{29F613A3-0B54-4F1E-AA06-6CFBAD183066}" srcOrd="0" destOrd="3" presId="urn:microsoft.com/office/officeart/2005/8/layout/hList7"/>
    <dgm:cxn modelId="{3B0FCF13-0B41-412B-80A2-0B7B8BA74CF5}" srcId="{3EF3871A-DD68-4F15-8986-9031E0FAEBF4}" destId="{94EE6751-C0E0-4FC7-AEC9-0991052771D6}" srcOrd="4" destOrd="0" parTransId="{260E7F3F-76DA-4A67-8A24-44D602E53155}" sibTransId="{C45F5830-0151-4EF2-90E2-141A8C7D9C28}"/>
    <dgm:cxn modelId="{CC904114-1F43-4581-8C29-FD5945DA08CB}" type="presOf" srcId="{0F142979-0939-41C4-9BD8-9BDC09211AB2}" destId="{843D489B-7DA6-424E-AAB0-60AEBA3C60D7}" srcOrd="1" destOrd="1" presId="urn:microsoft.com/office/officeart/2005/8/layout/hList7"/>
    <dgm:cxn modelId="{13A82515-1241-44C4-A076-C39360AFF0A1}" type="presOf" srcId="{966A37AB-2523-497C-90B2-6C15FE7FD587}" destId="{97F0D799-FB35-4BDB-97E7-32A1DE7C184D}" srcOrd="1" destOrd="2" presId="urn:microsoft.com/office/officeart/2005/8/layout/hList7"/>
    <dgm:cxn modelId="{AAA2991D-1CC0-457C-A6B0-6B6CE1FC5458}" srcId="{8F4D2A47-7132-4579-91BE-11E6BBA2D65D}" destId="{99CAB5DA-A298-4EF0-9C09-5C99F8A0F715}" srcOrd="3" destOrd="0" parTransId="{977337CD-5A42-4B14-B83D-2E734C8B74CE}" sibTransId="{A2569131-2EAA-4BF1-BCAB-920ABC889D97}"/>
    <dgm:cxn modelId="{A74FDA21-3451-4DA1-8B2C-D7E12DE463DA}" type="presOf" srcId="{1A0574BF-2F80-4A34-9707-E9F4ADB011CE}" destId="{843D489B-7DA6-424E-AAB0-60AEBA3C60D7}" srcOrd="1" destOrd="2" presId="urn:microsoft.com/office/officeart/2005/8/layout/hList7"/>
    <dgm:cxn modelId="{29278E39-EB36-4156-A228-225131785DED}" srcId="{983EB0E1-AC77-47FB-B30F-A741CD168E31}" destId="{0F142979-0939-41C4-9BD8-9BDC09211AB2}" srcOrd="0" destOrd="0" parTransId="{86BCF4FF-9011-40FF-B75A-D62EAB7DCFE5}" sibTransId="{FD7E3DEB-9AAD-42B4-9836-56F88288F819}"/>
    <dgm:cxn modelId="{D0A4143F-B0FE-4FC5-89DC-7C2631ED1BDC}" type="presOf" srcId="{1EF74A57-A730-4A12-BF78-C77EB92FA1B3}" destId="{767666C6-99C6-49BC-A68F-27E0C8F97330}" srcOrd="1" destOrd="2" presId="urn:microsoft.com/office/officeart/2005/8/layout/hList7"/>
    <dgm:cxn modelId="{3FD47660-DA87-4C1F-8787-CC20F7BCA365}" type="presOf" srcId="{69DDE4E8-7DB2-41F7-B2C1-B9B3943EF700}" destId="{064F3D7C-9297-4963-855A-F31D2E7E76D1}" srcOrd="1" destOrd="2" presId="urn:microsoft.com/office/officeart/2005/8/layout/hList7"/>
    <dgm:cxn modelId="{6731F460-2F75-4F89-B2E7-DE2E913AC210}" type="presOf" srcId="{FA04A1C6-FA0F-40C0-96DE-74C9CA4420A6}" destId="{721D08F0-6BDE-4C1D-8D78-31B085F8C81B}" srcOrd="0" destOrd="2" presId="urn:microsoft.com/office/officeart/2005/8/layout/hList7"/>
    <dgm:cxn modelId="{50C18141-2934-401F-BE8B-85B29AC65019}" type="presOf" srcId="{FA04A1C6-FA0F-40C0-96DE-74C9CA4420A6}" destId="{59FCC956-C770-4CCF-BD5C-D3591297DADB}" srcOrd="1" destOrd="2" presId="urn:microsoft.com/office/officeart/2005/8/layout/hList7"/>
    <dgm:cxn modelId="{77218341-47E2-4994-B380-2DEE295964D3}" type="presOf" srcId="{696F4058-8363-42A8-B9C9-82FEF4F7617B}" destId="{97F0D799-FB35-4BDB-97E7-32A1DE7C184D}" srcOrd="1" destOrd="1" presId="urn:microsoft.com/office/officeart/2005/8/layout/hList7"/>
    <dgm:cxn modelId="{B9F3DF62-360B-4D4F-871A-7B028428BBE6}" type="presOf" srcId="{309AA61F-26A9-464B-8ECB-48E9CA1C88B5}" destId="{98EB0B34-E0BD-482A-B371-F99C780551B2}" srcOrd="0" destOrd="3" presId="urn:microsoft.com/office/officeart/2005/8/layout/hList7"/>
    <dgm:cxn modelId="{EFC52A63-206B-4743-A280-B85777E9EBB7}" type="presOf" srcId="{3CDAB176-6D3F-4071-B35F-9EC0502239CF}" destId="{721D08F0-6BDE-4C1D-8D78-31B085F8C81B}" srcOrd="0" destOrd="3" presId="urn:microsoft.com/office/officeart/2005/8/layout/hList7"/>
    <dgm:cxn modelId="{E5BCDA63-F20E-4FDB-9B95-D045C5D56502}" type="presOf" srcId="{94EE6751-C0E0-4FC7-AEC9-0991052771D6}" destId="{59FCC956-C770-4CCF-BD5C-D3591297DADB}" srcOrd="1" destOrd="5" presId="urn:microsoft.com/office/officeart/2005/8/layout/hList7"/>
    <dgm:cxn modelId="{F3318864-08DD-49DC-94CE-F544316661FB}" srcId="{8F4D2A47-7132-4579-91BE-11E6BBA2D65D}" destId="{94D5CE0B-CBBD-4A5A-AE3B-D913244EB2B0}" srcOrd="0" destOrd="0" parTransId="{C80F5506-660B-4CCC-B971-52E9644888FB}" sibTransId="{37082BBF-1EDD-40D2-B22E-CF0D6D7F1F9C}"/>
    <dgm:cxn modelId="{68ADA545-4F8C-4BD4-A894-6627153A02E3}" srcId="{3EF3871A-DD68-4F15-8986-9031E0FAEBF4}" destId="{0AC1E52A-DA97-4E86-88CB-960AA9317DFB}" srcOrd="0" destOrd="0" parTransId="{60E65AA6-E81A-488D-9264-1994350126EE}" sibTransId="{E6428030-8334-4C0D-B2E2-3BD4EEBC5C47}"/>
    <dgm:cxn modelId="{4FA05D48-2D7A-4CF1-8737-2EE018B9327F}" type="presOf" srcId="{94EE6751-C0E0-4FC7-AEC9-0991052771D6}" destId="{721D08F0-6BDE-4C1D-8D78-31B085F8C81B}" srcOrd="0" destOrd="5" presId="urn:microsoft.com/office/officeart/2005/8/layout/hList7"/>
    <dgm:cxn modelId="{8B1AAB48-96B0-4E39-8128-27F767AFE7D8}" type="presOf" srcId="{EAF6F7FC-567F-4828-82F0-94809D79B2A9}" destId="{064F3D7C-9297-4963-855A-F31D2E7E76D1}" srcOrd="1" destOrd="1" presId="urn:microsoft.com/office/officeart/2005/8/layout/hList7"/>
    <dgm:cxn modelId="{136EBE4F-050D-4304-AB44-A28ADEBF9B19}" type="presOf" srcId="{090BBAD0-FFC5-4F4C-8CB9-3893E75B01E0}" destId="{0CA7F1F3-89C8-4455-B2AC-6998B69FC03E}" srcOrd="0" destOrd="0" presId="urn:microsoft.com/office/officeart/2005/8/layout/hList7"/>
    <dgm:cxn modelId="{B8712971-D398-4A4F-9D08-96E0572B48C6}" srcId="{3EF3871A-DD68-4F15-8986-9031E0FAEBF4}" destId="{FA04A1C6-FA0F-40C0-96DE-74C9CA4420A6}" srcOrd="1" destOrd="0" parTransId="{A0EEE91A-900E-4751-A923-DE1DAF5D4FD4}" sibTransId="{AFD3D2EB-5B64-4784-A208-58A9F1BC62F1}"/>
    <dgm:cxn modelId="{4B3E0C74-BECA-452D-A641-1B1E253F7934}" type="presOf" srcId="{0F142979-0939-41C4-9BD8-9BDC09211AB2}" destId="{4B37141F-DF54-4049-95BC-943B5C7AF5B4}" srcOrd="0" destOrd="1" presId="urn:microsoft.com/office/officeart/2005/8/layout/hList7"/>
    <dgm:cxn modelId="{06AA0355-ECBB-42CD-A7F9-EC404F8B2572}" type="presOf" srcId="{A9604890-AFD1-406A-8469-542973F5403D}" destId="{B057862A-DA5F-41D0-A73C-F617371BFA11}" srcOrd="1" destOrd="3" presId="urn:microsoft.com/office/officeart/2005/8/layout/hList7"/>
    <dgm:cxn modelId="{80DA3757-44AB-452D-AAEE-BD3CAB8809F2}" type="presOf" srcId="{3CDAB176-6D3F-4071-B35F-9EC0502239CF}" destId="{59FCC956-C770-4CCF-BD5C-D3591297DADB}" srcOrd="1" destOrd="3" presId="urn:microsoft.com/office/officeart/2005/8/layout/hList7"/>
    <dgm:cxn modelId="{CEBB0A79-7967-48B3-A485-B359347D91F4}" srcId="{3EF3871A-DD68-4F15-8986-9031E0FAEBF4}" destId="{3CDAB176-6D3F-4071-B35F-9EC0502239CF}" srcOrd="2" destOrd="0" parTransId="{9EE09920-D443-42F0-A759-96FA8253BE17}" sibTransId="{7F7BC4E6-C549-4F20-BB7A-F9ADA07E6AF3}"/>
    <dgm:cxn modelId="{5A3CB859-2E4E-41FE-8D0C-B50A4F07FF14}" srcId="{E5720215-6AED-42E8-B2A7-4CF7453D5B71}" destId="{69DDE4E8-7DB2-41F7-B2C1-B9B3943EF700}" srcOrd="1" destOrd="0" parTransId="{98D40EA4-D644-4EAB-97D7-359523E3B5B6}" sibTransId="{EA885D5B-D1F5-41DB-976D-86FB8805D19C}"/>
    <dgm:cxn modelId="{5470D07E-D97C-4AB1-931D-C77B4A70E081}" type="presOf" srcId="{966A37AB-2523-497C-90B2-6C15FE7FD587}" destId="{D61F6546-E7B1-4964-A160-09D8DAFCB1A3}" srcOrd="0" destOrd="2" presId="urn:microsoft.com/office/officeart/2005/8/layout/hList7"/>
    <dgm:cxn modelId="{ABB94E80-CD12-44C5-8E05-9947A3BA2249}" type="presOf" srcId="{3EF3871A-DD68-4F15-8986-9031E0FAEBF4}" destId="{721D08F0-6BDE-4C1D-8D78-31B085F8C81B}" srcOrd="0" destOrd="0" presId="urn:microsoft.com/office/officeart/2005/8/layout/hList7"/>
    <dgm:cxn modelId="{2E3D4989-44C7-4149-A4DC-4EDFF12CBAED}" type="presOf" srcId="{5265509A-876A-47F4-A569-13B5435D0F0A}" destId="{721D08F0-6BDE-4C1D-8D78-31B085F8C81B}" srcOrd="0" destOrd="4" presId="urn:microsoft.com/office/officeart/2005/8/layout/hList7"/>
    <dgm:cxn modelId="{40B63B8C-F96F-4C96-85FB-C23E49221B2D}" srcId="{8F4D2A47-7132-4579-91BE-11E6BBA2D65D}" destId="{E5720215-6AED-42E8-B2A7-4CF7453D5B71}" srcOrd="5" destOrd="0" parTransId="{88558724-100B-4F0A-86E0-1F097EADCA89}" sibTransId="{F0C132DE-C164-4A8F-8217-33EB6CD464E2}"/>
    <dgm:cxn modelId="{0970DF8C-676C-4F2B-B15F-9AB11A221270}" srcId="{8F4D2A47-7132-4579-91BE-11E6BBA2D65D}" destId="{983EB0E1-AC77-47FB-B30F-A741CD168E31}" srcOrd="1" destOrd="0" parTransId="{F89F73F8-E52D-4393-BB7B-851AC35EF54A}" sibTransId="{090BBAD0-FFC5-4F4C-8CB9-3893E75B01E0}"/>
    <dgm:cxn modelId="{3629DE8D-0D9C-4C99-832F-C326056B58B3}" type="presOf" srcId="{B59FF453-3CDF-4093-8B13-4D577C596C24}" destId="{29F613A3-0B54-4F1E-AA06-6CFBAD183066}" srcOrd="0" destOrd="1" presId="urn:microsoft.com/office/officeart/2005/8/layout/hList7"/>
    <dgm:cxn modelId="{48E46391-6FED-4103-9C3A-E745F529C89C}" type="presOf" srcId="{1EF74A57-A730-4A12-BF78-C77EB92FA1B3}" destId="{98EB0B34-E0BD-482A-B371-F99C780551B2}" srcOrd="0" destOrd="2" presId="urn:microsoft.com/office/officeart/2005/8/layout/hList7"/>
    <dgm:cxn modelId="{6A968793-BBDB-4236-A9F0-41FB61A1086B}" type="presOf" srcId="{E5720215-6AED-42E8-B2A7-4CF7453D5B71}" destId="{6FC3B681-A82B-4459-B184-2E664D9366DE}" srcOrd="0" destOrd="0" presId="urn:microsoft.com/office/officeart/2005/8/layout/hList7"/>
    <dgm:cxn modelId="{D14D7894-B854-4781-B4EF-12E5C7767CAA}" type="presOf" srcId="{1A0574BF-2F80-4A34-9707-E9F4ADB011CE}" destId="{4B37141F-DF54-4049-95BC-943B5C7AF5B4}" srcOrd="0" destOrd="2" presId="urn:microsoft.com/office/officeart/2005/8/layout/hList7"/>
    <dgm:cxn modelId="{FC81CE95-1A78-44B6-9DEA-0279A9BFFE51}" srcId="{99CAB5DA-A298-4EF0-9C09-5C99F8A0F715}" destId="{309AA61F-26A9-464B-8ECB-48E9CA1C88B5}" srcOrd="2" destOrd="0" parTransId="{6D2F8622-E4C5-4BDA-B8B6-6530AD4B96F1}" sibTransId="{129FB9BE-62A8-409A-8062-8CA7090534A7}"/>
    <dgm:cxn modelId="{7B2B1B97-9600-4782-B67A-6A89DD6BFDCE}" type="presOf" srcId="{0AC1E52A-DA97-4E86-88CB-960AA9317DFB}" destId="{59FCC956-C770-4CCF-BD5C-D3591297DADB}" srcOrd="1" destOrd="1" presId="urn:microsoft.com/office/officeart/2005/8/layout/hList7"/>
    <dgm:cxn modelId="{4FAD289A-40E1-4771-A7FB-B8230C8EC286}" type="presOf" srcId="{B59FF453-3CDF-4093-8B13-4D577C596C24}" destId="{B057862A-DA5F-41D0-A73C-F617371BFA11}" srcOrd="1" destOrd="1" presId="urn:microsoft.com/office/officeart/2005/8/layout/hList7"/>
    <dgm:cxn modelId="{4FB68B9D-A5EB-463A-A55F-092796F208D0}" type="presOf" srcId="{3EF3871A-DD68-4F15-8986-9031E0FAEBF4}" destId="{59FCC956-C770-4CCF-BD5C-D3591297DADB}" srcOrd="1" destOrd="0" presId="urn:microsoft.com/office/officeart/2005/8/layout/hList7"/>
    <dgm:cxn modelId="{5D21B6A2-84D7-4567-92A1-06E7366583A4}" srcId="{99CAB5DA-A298-4EF0-9C09-5C99F8A0F715}" destId="{1EF74A57-A730-4A12-BF78-C77EB92FA1B3}" srcOrd="1" destOrd="0" parTransId="{3259702A-D794-46AD-AC43-EFEE1F0C3C6A}" sibTransId="{D87042B1-9F16-4013-BFC5-EE8DA7347CB9}"/>
    <dgm:cxn modelId="{F72722A3-4737-4836-8680-084479E42ACC}" type="presOf" srcId="{C9A414B6-EEDD-4328-A696-C21353F7B87D}" destId="{B057862A-DA5F-41D0-A73C-F617371BFA11}" srcOrd="1" destOrd="0" presId="urn:microsoft.com/office/officeart/2005/8/layout/hList7"/>
    <dgm:cxn modelId="{4D5232A4-6CEB-4C53-A074-143941D85FEC}" srcId="{94D5CE0B-CBBD-4A5A-AE3B-D913244EB2B0}" destId="{696F4058-8363-42A8-B9C9-82FEF4F7617B}" srcOrd="0" destOrd="0" parTransId="{2DED94C3-1BBC-4807-872A-63EC0505C275}" sibTransId="{2397E6D6-CC26-4555-B54B-A6DDAF78C4FF}"/>
    <dgm:cxn modelId="{EEDBCAA4-EFB1-436A-960B-4A2EC169BAD8}" type="presOf" srcId="{2DA915D3-0BF6-4F3E-8826-C473E350A4BB}" destId="{29F613A3-0B54-4F1E-AA06-6CFBAD183066}" srcOrd="0" destOrd="2" presId="urn:microsoft.com/office/officeart/2005/8/layout/hList7"/>
    <dgm:cxn modelId="{7A470BA5-97B2-418F-B3E4-DA3EBF57BC81}" type="presOf" srcId="{696F4058-8363-42A8-B9C9-82FEF4F7617B}" destId="{D61F6546-E7B1-4964-A160-09D8DAFCB1A3}" srcOrd="0" destOrd="1" presId="urn:microsoft.com/office/officeart/2005/8/layout/hList7"/>
    <dgm:cxn modelId="{89CA06A8-E60C-4C9E-80AC-F6B369B28B29}" srcId="{8F4D2A47-7132-4579-91BE-11E6BBA2D65D}" destId="{3EF3871A-DD68-4F15-8986-9031E0FAEBF4}" srcOrd="2" destOrd="0" parTransId="{E37D0316-4EA0-464A-955F-AAD7733B2ECB}" sibTransId="{EF111EA6-CC42-4686-BE7C-FA9C4640F680}"/>
    <dgm:cxn modelId="{8F882AAB-7941-4FCF-ACF3-AE5C90DF03A8}" type="presOf" srcId="{EF111EA6-CC42-4686-BE7C-FA9C4640F680}" destId="{75EEA8C0-8F44-4745-9B92-AAE896E25156}" srcOrd="0" destOrd="0" presId="urn:microsoft.com/office/officeart/2005/8/layout/hList7"/>
    <dgm:cxn modelId="{EA535CAB-2E93-4EBE-8A1A-1D2AB9DEAAB5}" type="presOf" srcId="{78365923-E679-48B1-A924-2601B6F52367}" destId="{98EB0B34-E0BD-482A-B371-F99C780551B2}" srcOrd="0" destOrd="1" presId="urn:microsoft.com/office/officeart/2005/8/layout/hList7"/>
    <dgm:cxn modelId="{93D1F3AE-91D4-4B54-8283-888F9F999B95}" type="presOf" srcId="{983EB0E1-AC77-47FB-B30F-A741CD168E31}" destId="{843D489B-7DA6-424E-AAB0-60AEBA3C60D7}" srcOrd="1" destOrd="0" presId="urn:microsoft.com/office/officeart/2005/8/layout/hList7"/>
    <dgm:cxn modelId="{77F73EAF-F9E3-4EE6-A787-80DCF388BE44}" srcId="{983EB0E1-AC77-47FB-B30F-A741CD168E31}" destId="{1A0574BF-2F80-4A34-9707-E9F4ADB011CE}" srcOrd="1" destOrd="0" parTransId="{4D9EEECD-FB66-43AC-A2E5-3E813AC15A1D}" sibTransId="{A7C4AE6E-C0A1-49DE-9380-345AC9DEC748}"/>
    <dgm:cxn modelId="{CE0B2DB1-8511-4103-AAE6-AD2D06FBF8A2}" srcId="{3EF3871A-DD68-4F15-8986-9031E0FAEBF4}" destId="{5265509A-876A-47F4-A569-13B5435D0F0A}" srcOrd="3" destOrd="0" parTransId="{698EB447-9CFE-4ECA-8592-2ADD762C020E}" sibTransId="{D699757B-D527-4310-8D8B-5BF8866EAF1C}"/>
    <dgm:cxn modelId="{663BD9B2-0E82-4C9B-A957-DA5A79A908DD}" type="presOf" srcId="{EAF6F7FC-567F-4828-82F0-94809D79B2A9}" destId="{6FC3B681-A82B-4459-B184-2E664D9366DE}" srcOrd="0" destOrd="1" presId="urn:microsoft.com/office/officeart/2005/8/layout/hList7"/>
    <dgm:cxn modelId="{DE2786B7-8803-4D5E-BD6D-1564B64EB934}" type="presOf" srcId="{E5720215-6AED-42E8-B2A7-4CF7453D5B71}" destId="{064F3D7C-9297-4963-855A-F31D2E7E76D1}" srcOrd="1" destOrd="0" presId="urn:microsoft.com/office/officeart/2005/8/layout/hList7"/>
    <dgm:cxn modelId="{8958F3B9-E6F3-4268-8555-26D978A179E1}" type="presOf" srcId="{983EB0E1-AC77-47FB-B30F-A741CD168E31}" destId="{4B37141F-DF54-4049-95BC-943B5C7AF5B4}" srcOrd="0" destOrd="0" presId="urn:microsoft.com/office/officeart/2005/8/layout/hList7"/>
    <dgm:cxn modelId="{04B250BD-05CD-45C9-A5C0-55B6CD54C391}" srcId="{E5720215-6AED-42E8-B2A7-4CF7453D5B71}" destId="{EAF6F7FC-567F-4828-82F0-94809D79B2A9}" srcOrd="0" destOrd="0" parTransId="{1FD5B1BF-6ABC-427F-9A9E-D32E25AF125A}" sibTransId="{0B08BE46-6B2F-40D7-A60A-E8E446B797C1}"/>
    <dgm:cxn modelId="{0A1F86C1-EE21-4434-A5E9-014D00E04756}" type="presOf" srcId="{C9A414B6-EEDD-4328-A696-C21353F7B87D}" destId="{29F613A3-0B54-4F1E-AA06-6CFBAD183066}" srcOrd="0" destOrd="0" presId="urn:microsoft.com/office/officeart/2005/8/layout/hList7"/>
    <dgm:cxn modelId="{68C9BFC1-B903-401C-8874-7E41B65E0316}" srcId="{C9A414B6-EEDD-4328-A696-C21353F7B87D}" destId="{A9604890-AFD1-406A-8469-542973F5403D}" srcOrd="2" destOrd="0" parTransId="{743DC35A-F9A5-4B0D-9137-9AD200FF0249}" sibTransId="{A1D42634-E0FF-4153-AB5E-AA4D86434D26}"/>
    <dgm:cxn modelId="{121FD4C3-8808-45E0-9858-B6523D66A40F}" type="presOf" srcId="{0AC1E52A-DA97-4E86-88CB-960AA9317DFB}" destId="{721D08F0-6BDE-4C1D-8D78-31B085F8C81B}" srcOrd="0" destOrd="1" presId="urn:microsoft.com/office/officeart/2005/8/layout/hList7"/>
    <dgm:cxn modelId="{D2413EC7-1C40-469F-ADCD-812D945D7B43}" type="presOf" srcId="{94D5CE0B-CBBD-4A5A-AE3B-D913244EB2B0}" destId="{D61F6546-E7B1-4964-A160-09D8DAFCB1A3}" srcOrd="0" destOrd="0" presId="urn:microsoft.com/office/officeart/2005/8/layout/hList7"/>
    <dgm:cxn modelId="{DBD679D2-6102-4699-956F-C4BAD7090614}" srcId="{99CAB5DA-A298-4EF0-9C09-5C99F8A0F715}" destId="{78365923-E679-48B1-A924-2601B6F52367}" srcOrd="0" destOrd="0" parTransId="{04131129-AD57-4567-896E-906F2042A291}" sibTransId="{3FB17A6C-E05E-40A4-96D6-AC99587B17C9}"/>
    <dgm:cxn modelId="{5A0D2FDA-C0DB-4E53-92D6-B773D8CA07C2}" type="presOf" srcId="{99CAB5DA-A298-4EF0-9C09-5C99F8A0F715}" destId="{98EB0B34-E0BD-482A-B371-F99C780551B2}" srcOrd="0" destOrd="0" presId="urn:microsoft.com/office/officeart/2005/8/layout/hList7"/>
    <dgm:cxn modelId="{E79917DB-5C57-4D87-A4B8-14A828B4101D}" type="presOf" srcId="{309AA61F-26A9-464B-8ECB-48E9CA1C88B5}" destId="{767666C6-99C6-49BC-A68F-27E0C8F97330}" srcOrd="1" destOrd="3" presId="urn:microsoft.com/office/officeart/2005/8/layout/hList7"/>
    <dgm:cxn modelId="{BFB60FE1-B11F-4662-B137-FFA4066BBA7E}" type="presOf" srcId="{8F4D2A47-7132-4579-91BE-11E6BBA2D65D}" destId="{71235D46-A085-4BD3-B7AD-77BD7BDA8605}" srcOrd="0" destOrd="0" presId="urn:microsoft.com/office/officeart/2005/8/layout/hList7"/>
    <dgm:cxn modelId="{36C8DEE2-C652-491C-979D-C3677BF1B765}" srcId="{C9A414B6-EEDD-4328-A696-C21353F7B87D}" destId="{B59FF453-3CDF-4093-8B13-4D577C596C24}" srcOrd="0" destOrd="0" parTransId="{1E6417E5-A1EC-4D91-A29F-8E1B8AC56ADD}" sibTransId="{4FB3918F-4013-4B22-B8D1-46A21A49E7FD}"/>
    <dgm:cxn modelId="{E0DED1E6-2D2F-453C-9CB9-134B00F554EA}" srcId="{94D5CE0B-CBBD-4A5A-AE3B-D913244EB2B0}" destId="{966A37AB-2523-497C-90B2-6C15FE7FD587}" srcOrd="1" destOrd="0" parTransId="{E80316CA-595C-46EB-9D9D-FA31AD90972E}" sibTransId="{3EBA697E-9C39-46E6-99AB-FFD329039F6A}"/>
    <dgm:cxn modelId="{C74538F6-22F7-4691-948A-77BB45C2EB12}" srcId="{8F4D2A47-7132-4579-91BE-11E6BBA2D65D}" destId="{C9A414B6-EEDD-4328-A696-C21353F7B87D}" srcOrd="4" destOrd="0" parTransId="{8408E636-6881-4AC9-9350-8AB0218E6938}" sibTransId="{47C1B374-88AD-4625-8A78-E273E8F42997}"/>
    <dgm:cxn modelId="{EA8567F7-A131-4BD9-B628-A649F0D45AE6}" srcId="{C9A414B6-EEDD-4328-A696-C21353F7B87D}" destId="{2DA915D3-0BF6-4F3E-8826-C473E350A4BB}" srcOrd="1" destOrd="0" parTransId="{3513B28B-C70D-4ED7-BE6F-7716A1CDDD91}" sibTransId="{0C7F071D-AF6F-4579-8D4C-E81FE8808108}"/>
    <dgm:cxn modelId="{3995F2F7-0FD3-4008-84E3-A211C40BBF04}" type="presOf" srcId="{69DDE4E8-7DB2-41F7-B2C1-B9B3943EF700}" destId="{6FC3B681-A82B-4459-B184-2E664D9366DE}" srcOrd="0" destOrd="2" presId="urn:microsoft.com/office/officeart/2005/8/layout/hList7"/>
    <dgm:cxn modelId="{464EA4FB-8267-464E-B197-289D2A41BC05}" type="presOf" srcId="{47C1B374-88AD-4625-8A78-E273E8F42997}" destId="{70233472-3DDB-47FD-A6A0-954E4FD95EBF}" srcOrd="0" destOrd="0" presId="urn:microsoft.com/office/officeart/2005/8/layout/hList7"/>
    <dgm:cxn modelId="{765D75FC-E8CA-405B-BBBD-897AFAF14753}" type="presOf" srcId="{A2569131-2EAA-4BF1-BCAB-920ABC889D97}" destId="{F943C6E3-DE48-475B-B38E-CBAE96206943}" srcOrd="0" destOrd="0" presId="urn:microsoft.com/office/officeart/2005/8/layout/hList7"/>
    <dgm:cxn modelId="{62ECFD6D-0BF6-4B21-92A8-BA5D615FAA75}" type="presParOf" srcId="{71235D46-A085-4BD3-B7AD-77BD7BDA8605}" destId="{B8637F17-9FA6-4BAE-8590-0B5645935F2F}" srcOrd="0" destOrd="0" presId="urn:microsoft.com/office/officeart/2005/8/layout/hList7"/>
    <dgm:cxn modelId="{258EDE64-D9D4-49CD-96B6-27EE66A9FBDC}" type="presParOf" srcId="{71235D46-A085-4BD3-B7AD-77BD7BDA8605}" destId="{02A5F16B-73D8-46A8-A58F-6FBD42BC3550}" srcOrd="1" destOrd="0" presId="urn:microsoft.com/office/officeart/2005/8/layout/hList7"/>
    <dgm:cxn modelId="{89C85348-66BF-455C-9389-8EEA9AEF3F75}" type="presParOf" srcId="{02A5F16B-73D8-46A8-A58F-6FBD42BC3550}" destId="{77463676-CAF3-47EB-84D5-4E4849E1A899}" srcOrd="0" destOrd="0" presId="urn:microsoft.com/office/officeart/2005/8/layout/hList7"/>
    <dgm:cxn modelId="{B6D1337C-E5BA-4510-9076-C84B25C209E7}" type="presParOf" srcId="{77463676-CAF3-47EB-84D5-4E4849E1A899}" destId="{D61F6546-E7B1-4964-A160-09D8DAFCB1A3}" srcOrd="0" destOrd="0" presId="urn:microsoft.com/office/officeart/2005/8/layout/hList7"/>
    <dgm:cxn modelId="{C181B7CC-EDC3-4A77-9F8E-23C9B7D5DD8F}" type="presParOf" srcId="{77463676-CAF3-47EB-84D5-4E4849E1A899}" destId="{97F0D799-FB35-4BDB-97E7-32A1DE7C184D}" srcOrd="1" destOrd="0" presId="urn:microsoft.com/office/officeart/2005/8/layout/hList7"/>
    <dgm:cxn modelId="{ED3775C9-9B66-4579-A9A5-81313FE81481}" type="presParOf" srcId="{77463676-CAF3-47EB-84D5-4E4849E1A899}" destId="{72CF915F-F81F-43C4-8571-C44238D7F4C6}" srcOrd="2" destOrd="0" presId="urn:microsoft.com/office/officeart/2005/8/layout/hList7"/>
    <dgm:cxn modelId="{CC1CF8E3-C268-4166-8D09-6949DF0CA4D6}" type="presParOf" srcId="{77463676-CAF3-47EB-84D5-4E4849E1A899}" destId="{E3ED7F14-2510-4592-87C9-0FBD6DF79940}" srcOrd="3" destOrd="0" presId="urn:microsoft.com/office/officeart/2005/8/layout/hList7"/>
    <dgm:cxn modelId="{1A4D7F98-D3E5-45C6-83B6-20DC31342D21}" type="presParOf" srcId="{02A5F16B-73D8-46A8-A58F-6FBD42BC3550}" destId="{72A3DE30-35E3-462D-B56C-EB6F792DEE53}" srcOrd="1" destOrd="0" presId="urn:microsoft.com/office/officeart/2005/8/layout/hList7"/>
    <dgm:cxn modelId="{28369462-5D31-442A-8598-836DBFCBB1C6}" type="presParOf" srcId="{02A5F16B-73D8-46A8-A58F-6FBD42BC3550}" destId="{734FB6EA-95C0-47C9-BE2A-A2005F8606B6}" srcOrd="2" destOrd="0" presId="urn:microsoft.com/office/officeart/2005/8/layout/hList7"/>
    <dgm:cxn modelId="{6EC95136-DAEB-4E38-9D9F-F70EC492E42A}" type="presParOf" srcId="{734FB6EA-95C0-47C9-BE2A-A2005F8606B6}" destId="{4B37141F-DF54-4049-95BC-943B5C7AF5B4}" srcOrd="0" destOrd="0" presId="urn:microsoft.com/office/officeart/2005/8/layout/hList7"/>
    <dgm:cxn modelId="{3CFA98E9-7A5F-4C73-88CF-CB2A52D0F15F}" type="presParOf" srcId="{734FB6EA-95C0-47C9-BE2A-A2005F8606B6}" destId="{843D489B-7DA6-424E-AAB0-60AEBA3C60D7}" srcOrd="1" destOrd="0" presId="urn:microsoft.com/office/officeart/2005/8/layout/hList7"/>
    <dgm:cxn modelId="{043754D5-8242-4F46-AA21-2C9CAA5AEA50}" type="presParOf" srcId="{734FB6EA-95C0-47C9-BE2A-A2005F8606B6}" destId="{4754D64B-B652-4107-9157-EAB4B51E4CF3}" srcOrd="2" destOrd="0" presId="urn:microsoft.com/office/officeart/2005/8/layout/hList7"/>
    <dgm:cxn modelId="{60C14819-63F3-4CC5-AE09-6218EF313B74}" type="presParOf" srcId="{734FB6EA-95C0-47C9-BE2A-A2005F8606B6}" destId="{BF7EEE1F-7E67-4835-90B9-3CA1894F7768}" srcOrd="3" destOrd="0" presId="urn:microsoft.com/office/officeart/2005/8/layout/hList7"/>
    <dgm:cxn modelId="{0068A507-7690-4C41-8AD4-F936ADD80659}" type="presParOf" srcId="{02A5F16B-73D8-46A8-A58F-6FBD42BC3550}" destId="{0CA7F1F3-89C8-4455-B2AC-6998B69FC03E}" srcOrd="3" destOrd="0" presId="urn:microsoft.com/office/officeart/2005/8/layout/hList7"/>
    <dgm:cxn modelId="{A2595813-494B-486B-B047-380755A0D725}" type="presParOf" srcId="{02A5F16B-73D8-46A8-A58F-6FBD42BC3550}" destId="{32CDAA91-6B92-4CCF-A6F4-FA6AD06DFCA0}" srcOrd="4" destOrd="0" presId="urn:microsoft.com/office/officeart/2005/8/layout/hList7"/>
    <dgm:cxn modelId="{20A5193F-016B-4824-BAC0-FD9F99A4EB7A}" type="presParOf" srcId="{32CDAA91-6B92-4CCF-A6F4-FA6AD06DFCA0}" destId="{721D08F0-6BDE-4C1D-8D78-31B085F8C81B}" srcOrd="0" destOrd="0" presId="urn:microsoft.com/office/officeart/2005/8/layout/hList7"/>
    <dgm:cxn modelId="{950381FA-A336-4E10-BE06-E976BBF548F8}" type="presParOf" srcId="{32CDAA91-6B92-4CCF-A6F4-FA6AD06DFCA0}" destId="{59FCC956-C770-4CCF-BD5C-D3591297DADB}" srcOrd="1" destOrd="0" presId="urn:microsoft.com/office/officeart/2005/8/layout/hList7"/>
    <dgm:cxn modelId="{86EBF03D-3769-4E8D-9462-648C60F2F75C}" type="presParOf" srcId="{32CDAA91-6B92-4CCF-A6F4-FA6AD06DFCA0}" destId="{093A474F-352C-4FED-8A8E-71D2EFA1BC45}" srcOrd="2" destOrd="0" presId="urn:microsoft.com/office/officeart/2005/8/layout/hList7"/>
    <dgm:cxn modelId="{65A04A50-749D-4F48-A039-C343585957F3}" type="presParOf" srcId="{32CDAA91-6B92-4CCF-A6F4-FA6AD06DFCA0}" destId="{525198F2-E547-4CD4-BC43-F8C7F97F1C30}" srcOrd="3" destOrd="0" presId="urn:microsoft.com/office/officeart/2005/8/layout/hList7"/>
    <dgm:cxn modelId="{FA6EF3E2-0EBE-42CC-8A41-797F832A9548}" type="presParOf" srcId="{02A5F16B-73D8-46A8-A58F-6FBD42BC3550}" destId="{75EEA8C0-8F44-4745-9B92-AAE896E25156}" srcOrd="5" destOrd="0" presId="urn:microsoft.com/office/officeart/2005/8/layout/hList7"/>
    <dgm:cxn modelId="{B3C4F560-4201-4EFA-BD26-272A321949E8}" type="presParOf" srcId="{02A5F16B-73D8-46A8-A58F-6FBD42BC3550}" destId="{FC17D706-6B42-4E47-8B89-73D349ADEF49}" srcOrd="6" destOrd="0" presId="urn:microsoft.com/office/officeart/2005/8/layout/hList7"/>
    <dgm:cxn modelId="{EA73B7BC-0BE3-4E81-8B56-D55FC9AC5126}" type="presParOf" srcId="{FC17D706-6B42-4E47-8B89-73D349ADEF49}" destId="{98EB0B34-E0BD-482A-B371-F99C780551B2}" srcOrd="0" destOrd="0" presId="urn:microsoft.com/office/officeart/2005/8/layout/hList7"/>
    <dgm:cxn modelId="{0149987A-D384-4FE3-81B1-DD7D64D9B2A0}" type="presParOf" srcId="{FC17D706-6B42-4E47-8B89-73D349ADEF49}" destId="{767666C6-99C6-49BC-A68F-27E0C8F97330}" srcOrd="1" destOrd="0" presId="urn:microsoft.com/office/officeart/2005/8/layout/hList7"/>
    <dgm:cxn modelId="{14F72C77-2342-406B-BF2B-CD41F5A9249E}" type="presParOf" srcId="{FC17D706-6B42-4E47-8B89-73D349ADEF49}" destId="{A48AD597-F757-4CDB-A4CE-1B91FBD902E8}" srcOrd="2" destOrd="0" presId="urn:microsoft.com/office/officeart/2005/8/layout/hList7"/>
    <dgm:cxn modelId="{74A6F1FC-2C72-44E6-9AD1-56DCFDC6BF3E}" type="presParOf" srcId="{FC17D706-6B42-4E47-8B89-73D349ADEF49}" destId="{9E3F19A2-6A41-4513-8DF4-0151BD344899}" srcOrd="3" destOrd="0" presId="urn:microsoft.com/office/officeart/2005/8/layout/hList7"/>
    <dgm:cxn modelId="{3D66C9B5-B722-4739-8158-05D4226C6374}" type="presParOf" srcId="{02A5F16B-73D8-46A8-A58F-6FBD42BC3550}" destId="{F943C6E3-DE48-475B-B38E-CBAE96206943}" srcOrd="7" destOrd="0" presId="urn:microsoft.com/office/officeart/2005/8/layout/hList7"/>
    <dgm:cxn modelId="{616F0CE2-1192-4EF7-964F-259DDA4ED49C}" type="presParOf" srcId="{02A5F16B-73D8-46A8-A58F-6FBD42BC3550}" destId="{6F7AF6B1-1F23-4B86-B253-40CC3ED9E47D}" srcOrd="8" destOrd="0" presId="urn:microsoft.com/office/officeart/2005/8/layout/hList7"/>
    <dgm:cxn modelId="{4EAC435C-ED33-4505-A9B9-1D97C3EC15DC}" type="presParOf" srcId="{6F7AF6B1-1F23-4B86-B253-40CC3ED9E47D}" destId="{29F613A3-0B54-4F1E-AA06-6CFBAD183066}" srcOrd="0" destOrd="0" presId="urn:microsoft.com/office/officeart/2005/8/layout/hList7"/>
    <dgm:cxn modelId="{8D6BBACB-CA62-4144-B2D2-B26140C7A47A}" type="presParOf" srcId="{6F7AF6B1-1F23-4B86-B253-40CC3ED9E47D}" destId="{B057862A-DA5F-41D0-A73C-F617371BFA11}" srcOrd="1" destOrd="0" presId="urn:microsoft.com/office/officeart/2005/8/layout/hList7"/>
    <dgm:cxn modelId="{54696DB6-2665-46DB-8D20-B4B5B653E3C7}" type="presParOf" srcId="{6F7AF6B1-1F23-4B86-B253-40CC3ED9E47D}" destId="{296A5272-DB54-4DBB-BB5F-586E70A5857D}" srcOrd="2" destOrd="0" presId="urn:microsoft.com/office/officeart/2005/8/layout/hList7"/>
    <dgm:cxn modelId="{866041DD-A094-4FFF-932D-941087C3BC2C}" type="presParOf" srcId="{6F7AF6B1-1F23-4B86-B253-40CC3ED9E47D}" destId="{F53E179F-68B4-491C-A032-0F59C72088B9}" srcOrd="3" destOrd="0" presId="urn:microsoft.com/office/officeart/2005/8/layout/hList7"/>
    <dgm:cxn modelId="{43A80D5B-1E3E-4AAE-9546-5F2C3D65F7BA}" type="presParOf" srcId="{02A5F16B-73D8-46A8-A58F-6FBD42BC3550}" destId="{70233472-3DDB-47FD-A6A0-954E4FD95EBF}" srcOrd="9" destOrd="0" presId="urn:microsoft.com/office/officeart/2005/8/layout/hList7"/>
    <dgm:cxn modelId="{87635C7F-1FE8-45A8-B68C-2FBE78E73586}" type="presParOf" srcId="{02A5F16B-73D8-46A8-A58F-6FBD42BC3550}" destId="{85170E46-136E-42E6-9C0D-817C95EEFD38}" srcOrd="10" destOrd="0" presId="urn:microsoft.com/office/officeart/2005/8/layout/hList7"/>
    <dgm:cxn modelId="{02FC97CC-EAC5-44FB-B6A4-EA3220EE4CD4}" type="presParOf" srcId="{85170E46-136E-42E6-9C0D-817C95EEFD38}" destId="{6FC3B681-A82B-4459-B184-2E664D9366DE}" srcOrd="0" destOrd="0" presId="urn:microsoft.com/office/officeart/2005/8/layout/hList7"/>
    <dgm:cxn modelId="{8D90FC1F-C6FA-439C-B3EE-0C42DE2C5AA5}" type="presParOf" srcId="{85170E46-136E-42E6-9C0D-817C95EEFD38}" destId="{064F3D7C-9297-4963-855A-F31D2E7E76D1}" srcOrd="1" destOrd="0" presId="urn:microsoft.com/office/officeart/2005/8/layout/hList7"/>
    <dgm:cxn modelId="{FFA1AB8B-7660-48B5-902D-005A509B2DA4}" type="presParOf" srcId="{85170E46-136E-42E6-9C0D-817C95EEFD38}" destId="{39309331-351C-44E9-B2DB-512168A276DA}" srcOrd="2" destOrd="0" presId="urn:microsoft.com/office/officeart/2005/8/layout/hList7"/>
    <dgm:cxn modelId="{EE48E489-B212-4BD9-AB06-72F6A756CC6C}" type="presParOf" srcId="{85170E46-136E-42E6-9C0D-817C95EEFD38}" destId="{9D796EB4-5C7D-4CD4-8C32-4160D2385E8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F6546-E7B1-4964-A160-09D8DAFCB1A3}">
      <dsp:nvSpPr>
        <dsp:cNvPr id="0" name=""/>
        <dsp:cNvSpPr/>
      </dsp:nvSpPr>
      <dsp:spPr>
        <a:xfrm>
          <a:off x="134" y="0"/>
          <a:ext cx="1787034" cy="4782821"/>
        </a:xfrm>
        <a:prstGeom prst="roundRect">
          <a:avLst>
            <a:gd name="adj" fmla="val 10000"/>
          </a:avLst>
        </a:prstGeom>
        <a:gradFill rotWithShape="0">
          <a:gsLst>
            <a:gs pos="0">
              <a:schemeClr val="accent5">
                <a:hueOff val="0"/>
                <a:satOff val="0"/>
                <a:lumOff val="0"/>
                <a:alphaOff val="0"/>
                <a:tint val="68000"/>
                <a:alpha val="90000"/>
                <a:lumMod val="100000"/>
              </a:schemeClr>
            </a:gs>
            <a:gs pos="100000">
              <a:schemeClr val="accent5">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Application</a:t>
          </a:r>
        </a:p>
        <a:p>
          <a:pPr marL="114300" lvl="1" indent="-114300" algn="l" defTabSz="577850" rtl="0">
            <a:lnSpc>
              <a:spcPct val="90000"/>
            </a:lnSpc>
            <a:spcBef>
              <a:spcPct val="0"/>
            </a:spcBef>
            <a:spcAft>
              <a:spcPct val="15000"/>
            </a:spcAft>
            <a:buChar char="•"/>
          </a:pPr>
          <a:r>
            <a:rPr lang="en-US" sz="1300" kern="1200"/>
            <a:t>A</a:t>
          </a:r>
          <a:r>
            <a:rPr lang="en-US" sz="1300" kern="1200">
              <a:latin typeface="Franklin Gothic Demi" panose="020B0502020104020203"/>
            </a:rPr>
            <a:t> </a:t>
          </a:r>
          <a:r>
            <a:rPr lang="en-US" sz="1300" b="1" kern="1200">
              <a:latin typeface="Franklin Gothic Demi" panose="020B0502020104020203"/>
            </a:rPr>
            <a:t>borrower</a:t>
          </a:r>
          <a:r>
            <a:rPr lang="en-US" sz="1300" kern="1200"/>
            <a:t> applies for a loan</a:t>
          </a:r>
        </a:p>
        <a:p>
          <a:pPr marL="114300" lvl="1" indent="-114300" algn="l" defTabSz="577850">
            <a:lnSpc>
              <a:spcPct val="90000"/>
            </a:lnSpc>
            <a:spcBef>
              <a:spcPct val="0"/>
            </a:spcBef>
            <a:spcAft>
              <a:spcPct val="15000"/>
            </a:spcAft>
            <a:buChar char="•"/>
          </a:pPr>
          <a:r>
            <a:rPr lang="en-US" sz="1300" kern="1200"/>
            <a:t>Loan amount may as small as $25</a:t>
          </a:r>
        </a:p>
      </dsp:txBody>
      <dsp:txXfrm>
        <a:off x="134" y="1913128"/>
        <a:ext cx="1787034" cy="1913128"/>
      </dsp:txXfrm>
    </dsp:sp>
    <dsp:sp modelId="{E3ED7F14-2510-4592-87C9-0FBD6DF79940}">
      <dsp:nvSpPr>
        <dsp:cNvPr id="0" name=""/>
        <dsp:cNvSpPr/>
      </dsp:nvSpPr>
      <dsp:spPr>
        <a:xfrm>
          <a:off x="97311" y="286969"/>
          <a:ext cx="1592679" cy="1592679"/>
        </a:xfrm>
        <a:prstGeom prst="ellipse">
          <a:avLst/>
        </a:prstGeom>
        <a:blipFill rotWithShape="1">
          <a:blip xmlns:r="http://schemas.openxmlformats.org/officeDocument/2006/relationships" r:embed="rId1"/>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4B37141F-DF54-4049-95BC-943B5C7AF5B4}">
      <dsp:nvSpPr>
        <dsp:cNvPr id="0" name=""/>
        <dsp:cNvSpPr/>
      </dsp:nvSpPr>
      <dsp:spPr>
        <a:xfrm>
          <a:off x="1859185" y="0"/>
          <a:ext cx="1787034" cy="4782821"/>
        </a:xfrm>
        <a:prstGeom prst="roundRect">
          <a:avLst>
            <a:gd name="adj" fmla="val 10000"/>
          </a:avLst>
        </a:prstGeom>
        <a:gradFill rotWithShape="0">
          <a:gsLst>
            <a:gs pos="0">
              <a:schemeClr val="accent5">
                <a:hueOff val="-1996349"/>
                <a:satOff val="-3091"/>
                <a:lumOff val="0"/>
                <a:alphaOff val="0"/>
                <a:tint val="68000"/>
                <a:alpha val="90000"/>
                <a:lumMod val="100000"/>
              </a:schemeClr>
            </a:gs>
            <a:gs pos="100000">
              <a:schemeClr val="accent5">
                <a:hueOff val="-1996349"/>
                <a:satOff val="-3091"/>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Evaluation</a:t>
          </a:r>
        </a:p>
        <a:p>
          <a:pPr marL="114300" lvl="1" indent="-114300" algn="l" defTabSz="577850">
            <a:lnSpc>
              <a:spcPct val="90000"/>
            </a:lnSpc>
            <a:spcBef>
              <a:spcPct val="0"/>
            </a:spcBef>
            <a:spcAft>
              <a:spcPct val="15000"/>
            </a:spcAft>
            <a:buChar char="•"/>
          </a:pPr>
          <a:r>
            <a:rPr lang="en-US" sz="1300" kern="1200"/>
            <a:t>Loan application goes through the underwriting &amp; approval process</a:t>
          </a:r>
        </a:p>
        <a:p>
          <a:pPr marL="114300" lvl="1" indent="-114300" algn="l" defTabSz="577850">
            <a:lnSpc>
              <a:spcPct val="90000"/>
            </a:lnSpc>
            <a:spcBef>
              <a:spcPct val="0"/>
            </a:spcBef>
            <a:spcAft>
              <a:spcPct val="15000"/>
            </a:spcAft>
            <a:buChar char="•"/>
          </a:pPr>
          <a:endParaRPr lang="en-US" sz="1300" kern="1200"/>
        </a:p>
      </dsp:txBody>
      <dsp:txXfrm>
        <a:off x="1859185" y="1913128"/>
        <a:ext cx="1787034" cy="1913128"/>
      </dsp:txXfrm>
    </dsp:sp>
    <dsp:sp modelId="{BF7EEE1F-7E67-4835-90B9-3CA1894F7768}">
      <dsp:nvSpPr>
        <dsp:cNvPr id="0" name=""/>
        <dsp:cNvSpPr/>
      </dsp:nvSpPr>
      <dsp:spPr>
        <a:xfrm>
          <a:off x="1937956" y="286969"/>
          <a:ext cx="1592679" cy="1592679"/>
        </a:xfrm>
        <a:prstGeom prst="ellipse">
          <a:avLst/>
        </a:prstGeom>
        <a:blipFill rotWithShape="1">
          <a:blip xmlns:r="http://schemas.openxmlformats.org/officeDocument/2006/relationships" r:embed="rId2"/>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721D08F0-6BDE-4C1D-8D78-31B085F8C81B}">
      <dsp:nvSpPr>
        <dsp:cNvPr id="0" name=""/>
        <dsp:cNvSpPr/>
      </dsp:nvSpPr>
      <dsp:spPr>
        <a:xfrm>
          <a:off x="3681424" y="0"/>
          <a:ext cx="1787034" cy="4782821"/>
        </a:xfrm>
        <a:prstGeom prst="roundRect">
          <a:avLst>
            <a:gd name="adj" fmla="val 10000"/>
          </a:avLst>
        </a:prstGeom>
        <a:gradFill rotWithShape="0">
          <a:gsLst>
            <a:gs pos="0">
              <a:schemeClr val="accent5">
                <a:hueOff val="-3992698"/>
                <a:satOff val="-6182"/>
                <a:lumOff val="0"/>
                <a:alphaOff val="0"/>
                <a:tint val="68000"/>
                <a:alpha val="90000"/>
                <a:lumMod val="100000"/>
              </a:schemeClr>
            </a:gs>
            <a:gs pos="100000">
              <a:schemeClr val="accent5">
                <a:hueOff val="-3992698"/>
                <a:satOff val="-6182"/>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Fund Raising</a:t>
          </a:r>
        </a:p>
        <a:p>
          <a:pPr marL="114300" lvl="1" indent="-114300" algn="l" defTabSz="577850">
            <a:lnSpc>
              <a:spcPct val="90000"/>
            </a:lnSpc>
            <a:spcBef>
              <a:spcPct val="0"/>
            </a:spcBef>
            <a:spcAft>
              <a:spcPct val="15000"/>
            </a:spcAft>
            <a:buChar char="•"/>
          </a:pPr>
          <a:r>
            <a:rPr lang="en-US" sz="1300" kern="1200"/>
            <a:t>The loan is posted on Kiva portal seeking lenders to support</a:t>
          </a:r>
        </a:p>
        <a:p>
          <a:pPr marL="114300" lvl="1" indent="-114300" algn="l" defTabSz="577850">
            <a:lnSpc>
              <a:spcPct val="90000"/>
            </a:lnSpc>
            <a:spcBef>
              <a:spcPct val="0"/>
            </a:spcBef>
            <a:spcAft>
              <a:spcPct val="15000"/>
            </a:spcAft>
            <a:buChar char="•"/>
          </a:pPr>
          <a:endParaRPr lang="en-US" sz="1300" kern="1200"/>
        </a:p>
        <a:p>
          <a:pPr marL="114300" lvl="1" indent="-114300" algn="l" defTabSz="577850">
            <a:lnSpc>
              <a:spcPct val="90000"/>
            </a:lnSpc>
            <a:spcBef>
              <a:spcPct val="0"/>
            </a:spcBef>
            <a:spcAft>
              <a:spcPct val="15000"/>
            </a:spcAft>
            <a:buChar char="•"/>
          </a:pPr>
          <a:r>
            <a:rPr lang="en-US" sz="1300" kern="1200"/>
            <a:t>Loan application expires if not funded in 30days</a:t>
          </a:r>
        </a:p>
        <a:p>
          <a:pPr marL="114300" lvl="1" indent="-114300" algn="l" defTabSz="577850">
            <a:lnSpc>
              <a:spcPct val="90000"/>
            </a:lnSpc>
            <a:spcBef>
              <a:spcPct val="0"/>
            </a:spcBef>
            <a:spcAft>
              <a:spcPct val="15000"/>
            </a:spcAft>
            <a:buChar char="•"/>
          </a:pPr>
          <a:endParaRPr lang="en-US" sz="1300" kern="1200"/>
        </a:p>
        <a:p>
          <a:pPr marL="114300" lvl="1" indent="-114300" algn="l" defTabSz="577850">
            <a:lnSpc>
              <a:spcPct val="90000"/>
            </a:lnSpc>
            <a:spcBef>
              <a:spcPct val="0"/>
            </a:spcBef>
            <a:spcAft>
              <a:spcPct val="15000"/>
            </a:spcAft>
            <a:buChar char="•"/>
          </a:pPr>
          <a:r>
            <a:rPr lang="en-US" sz="1300" kern="1200"/>
            <a:t>Fund raising complete</a:t>
          </a:r>
        </a:p>
      </dsp:txBody>
      <dsp:txXfrm>
        <a:off x="3681424" y="1913128"/>
        <a:ext cx="1787034" cy="1913128"/>
      </dsp:txXfrm>
    </dsp:sp>
    <dsp:sp modelId="{525198F2-E547-4CD4-BC43-F8C7F97F1C30}">
      <dsp:nvSpPr>
        <dsp:cNvPr id="0" name=""/>
        <dsp:cNvSpPr/>
      </dsp:nvSpPr>
      <dsp:spPr>
        <a:xfrm>
          <a:off x="3778602" y="286969"/>
          <a:ext cx="1592679" cy="1592679"/>
        </a:xfrm>
        <a:prstGeom prst="ellipse">
          <a:avLst/>
        </a:prstGeom>
        <a:blipFill rotWithShape="1">
          <a:blip xmlns:r="http://schemas.openxmlformats.org/officeDocument/2006/relationships" r:embed="rId3"/>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8EB0B34-E0BD-482A-B371-F99C780551B2}">
      <dsp:nvSpPr>
        <dsp:cNvPr id="0" name=""/>
        <dsp:cNvSpPr/>
      </dsp:nvSpPr>
      <dsp:spPr>
        <a:xfrm>
          <a:off x="5522070" y="0"/>
          <a:ext cx="1787034" cy="4782821"/>
        </a:xfrm>
        <a:prstGeom prst="roundRect">
          <a:avLst>
            <a:gd name="adj" fmla="val 10000"/>
          </a:avLst>
        </a:prstGeom>
        <a:gradFill rotWithShape="0">
          <a:gsLst>
            <a:gs pos="0">
              <a:schemeClr val="accent5">
                <a:hueOff val="-5989047"/>
                <a:satOff val="-9272"/>
                <a:lumOff val="0"/>
                <a:alphaOff val="0"/>
                <a:tint val="68000"/>
                <a:alpha val="90000"/>
                <a:lumMod val="100000"/>
              </a:schemeClr>
            </a:gs>
            <a:gs pos="100000">
              <a:schemeClr val="accent5">
                <a:hueOff val="-5989047"/>
                <a:satOff val="-9272"/>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Disburse loan</a:t>
          </a:r>
        </a:p>
        <a:p>
          <a:pPr marL="114300" lvl="1" indent="-114300" algn="l" defTabSz="577850">
            <a:lnSpc>
              <a:spcPct val="90000"/>
            </a:lnSpc>
            <a:spcBef>
              <a:spcPct val="0"/>
            </a:spcBef>
            <a:spcAft>
              <a:spcPct val="15000"/>
            </a:spcAft>
            <a:buChar char="•"/>
          </a:pPr>
          <a:r>
            <a:rPr lang="en-US" sz="1300" kern="1200"/>
            <a:t>A loan can be disbursed directly or field partners</a:t>
          </a:r>
        </a:p>
        <a:p>
          <a:pPr marL="114300" lvl="1" indent="-114300" algn="l" defTabSz="577850">
            <a:lnSpc>
              <a:spcPct val="90000"/>
            </a:lnSpc>
            <a:spcBef>
              <a:spcPct val="0"/>
            </a:spcBef>
            <a:spcAft>
              <a:spcPct val="15000"/>
            </a:spcAft>
            <a:buChar char="•"/>
          </a:pPr>
          <a:endParaRPr lang="en-US" sz="1300" kern="1200"/>
        </a:p>
        <a:p>
          <a:pPr marL="114300" lvl="1" indent="-114300" algn="l" defTabSz="577850">
            <a:lnSpc>
              <a:spcPct val="90000"/>
            </a:lnSpc>
            <a:spcBef>
              <a:spcPct val="0"/>
            </a:spcBef>
            <a:spcAft>
              <a:spcPct val="15000"/>
            </a:spcAft>
            <a:buChar char="•"/>
          </a:pPr>
          <a:r>
            <a:rPr lang="en-US" sz="1300" kern="1200"/>
            <a:t>Loan amount may as small as $25</a:t>
          </a:r>
        </a:p>
      </dsp:txBody>
      <dsp:txXfrm>
        <a:off x="5522070" y="1913128"/>
        <a:ext cx="1787034" cy="1913128"/>
      </dsp:txXfrm>
    </dsp:sp>
    <dsp:sp modelId="{9E3F19A2-6A41-4513-8DF4-0151BD344899}">
      <dsp:nvSpPr>
        <dsp:cNvPr id="0" name=""/>
        <dsp:cNvSpPr/>
      </dsp:nvSpPr>
      <dsp:spPr>
        <a:xfrm>
          <a:off x="5619247" y="286969"/>
          <a:ext cx="1592679" cy="1592679"/>
        </a:xfrm>
        <a:prstGeom prst="ellipse">
          <a:avLst/>
        </a:prstGeom>
        <a:blipFill rotWithShape="1">
          <a:blip xmlns:r="http://schemas.openxmlformats.org/officeDocument/2006/relationships" r:embed="rId4"/>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9F613A3-0B54-4F1E-AA06-6CFBAD183066}">
      <dsp:nvSpPr>
        <dsp:cNvPr id="0" name=""/>
        <dsp:cNvSpPr/>
      </dsp:nvSpPr>
      <dsp:spPr>
        <a:xfrm>
          <a:off x="7362715" y="0"/>
          <a:ext cx="1787034" cy="4782821"/>
        </a:xfrm>
        <a:prstGeom prst="roundRect">
          <a:avLst>
            <a:gd name="adj" fmla="val 10000"/>
          </a:avLst>
        </a:prstGeom>
        <a:gradFill rotWithShape="0">
          <a:gsLst>
            <a:gs pos="0">
              <a:schemeClr val="accent5">
                <a:hueOff val="-7985396"/>
                <a:satOff val="-12363"/>
                <a:lumOff val="0"/>
                <a:alphaOff val="0"/>
                <a:tint val="68000"/>
                <a:alpha val="90000"/>
                <a:lumMod val="100000"/>
              </a:schemeClr>
            </a:gs>
            <a:gs pos="100000">
              <a:schemeClr val="accent5">
                <a:hueOff val="-7985396"/>
                <a:satOff val="-12363"/>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Repayment</a:t>
          </a:r>
        </a:p>
        <a:p>
          <a:pPr marL="114300" lvl="1" indent="-114300" algn="l" defTabSz="577850">
            <a:lnSpc>
              <a:spcPct val="90000"/>
            </a:lnSpc>
            <a:spcBef>
              <a:spcPct val="0"/>
            </a:spcBef>
            <a:spcAft>
              <a:spcPct val="15000"/>
            </a:spcAft>
            <a:buChar char="•"/>
          </a:pPr>
          <a:r>
            <a:rPr lang="en-US" sz="1300" kern="1200">
              <a:latin typeface="Franklin Gothic Demi" panose="020B0502020104020203"/>
            </a:rPr>
            <a:t>Borrowers</a:t>
          </a:r>
          <a:r>
            <a:rPr lang="en-US" sz="1300" kern="1200"/>
            <a:t> repay the loan as per the term loan</a:t>
          </a:r>
        </a:p>
        <a:p>
          <a:pPr marL="114300" lvl="1" indent="-114300" algn="l" defTabSz="577850">
            <a:lnSpc>
              <a:spcPct val="90000"/>
            </a:lnSpc>
            <a:spcBef>
              <a:spcPct val="0"/>
            </a:spcBef>
            <a:spcAft>
              <a:spcPct val="15000"/>
            </a:spcAft>
            <a:buChar char="•"/>
          </a:pPr>
          <a:endParaRPr lang="en-US" sz="1300" kern="1200"/>
        </a:p>
        <a:p>
          <a:pPr marL="114300" lvl="1" indent="-114300" algn="l" defTabSz="577850">
            <a:lnSpc>
              <a:spcPct val="90000"/>
            </a:lnSpc>
            <a:spcBef>
              <a:spcPct val="0"/>
            </a:spcBef>
            <a:spcAft>
              <a:spcPct val="15000"/>
            </a:spcAft>
            <a:buChar char="•"/>
          </a:pPr>
          <a:r>
            <a:rPr lang="en-US" sz="1300" kern="1200"/>
            <a:t>Loan amount may as small as $25</a:t>
          </a:r>
        </a:p>
      </dsp:txBody>
      <dsp:txXfrm>
        <a:off x="7362715" y="1913128"/>
        <a:ext cx="1787034" cy="1913128"/>
      </dsp:txXfrm>
    </dsp:sp>
    <dsp:sp modelId="{F53E179F-68B4-491C-A032-0F59C72088B9}">
      <dsp:nvSpPr>
        <dsp:cNvPr id="0" name=""/>
        <dsp:cNvSpPr/>
      </dsp:nvSpPr>
      <dsp:spPr>
        <a:xfrm>
          <a:off x="7478925" y="350421"/>
          <a:ext cx="1592679" cy="1592679"/>
        </a:xfrm>
        <a:prstGeom prst="ellipse">
          <a:avLst/>
        </a:prstGeom>
        <a:blipFill rotWithShape="1">
          <a:blip xmlns:r="http://schemas.openxmlformats.org/officeDocument/2006/relationships" r:embed="rId5"/>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FC3B681-A82B-4459-B184-2E664D9366DE}">
      <dsp:nvSpPr>
        <dsp:cNvPr id="0" name=""/>
        <dsp:cNvSpPr/>
      </dsp:nvSpPr>
      <dsp:spPr>
        <a:xfrm>
          <a:off x="9203360" y="0"/>
          <a:ext cx="1787034" cy="4782821"/>
        </a:xfrm>
        <a:prstGeom prst="roundRect">
          <a:avLst>
            <a:gd name="adj" fmla="val 10000"/>
          </a:avLst>
        </a:prstGeom>
        <a:gradFill rotWithShape="0">
          <a:gsLst>
            <a:gs pos="0">
              <a:schemeClr val="accent5">
                <a:hueOff val="-9981745"/>
                <a:satOff val="-15454"/>
                <a:lumOff val="0"/>
                <a:alphaOff val="0"/>
                <a:tint val="68000"/>
                <a:alpha val="90000"/>
                <a:lumMod val="100000"/>
              </a:schemeClr>
            </a:gs>
            <a:gs pos="100000">
              <a:schemeClr val="accent5">
                <a:hueOff val="-9981745"/>
                <a:satOff val="-15454"/>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1" kern="1200"/>
            <a:t>Reuse Repayments</a:t>
          </a:r>
        </a:p>
        <a:p>
          <a:pPr marL="114300" lvl="1" indent="-114300" algn="l" defTabSz="577850">
            <a:lnSpc>
              <a:spcPct val="90000"/>
            </a:lnSpc>
            <a:spcBef>
              <a:spcPct val="0"/>
            </a:spcBef>
            <a:spcAft>
              <a:spcPct val="15000"/>
            </a:spcAft>
            <a:buChar char="•"/>
          </a:pPr>
          <a:r>
            <a:rPr lang="en-US" sz="1300" b="0" i="0" kern="1200"/>
            <a:t>Lenders use repayments to fund new loans, donate or withdraw the money</a:t>
          </a:r>
          <a:endParaRPr lang="en-US" sz="1300" kern="1200"/>
        </a:p>
        <a:p>
          <a:pPr marL="114300" lvl="1" indent="-114300" algn="l" defTabSz="577850">
            <a:lnSpc>
              <a:spcPct val="90000"/>
            </a:lnSpc>
            <a:spcBef>
              <a:spcPct val="0"/>
            </a:spcBef>
            <a:spcAft>
              <a:spcPct val="15000"/>
            </a:spcAft>
            <a:buChar char="•"/>
          </a:pPr>
          <a:endParaRPr lang="en-US" sz="1300" kern="1200"/>
        </a:p>
      </dsp:txBody>
      <dsp:txXfrm>
        <a:off x="9203360" y="1913128"/>
        <a:ext cx="1787034" cy="1913128"/>
      </dsp:txXfrm>
    </dsp:sp>
    <dsp:sp modelId="{9D796EB4-5C7D-4CD4-8C32-4160D2385E82}">
      <dsp:nvSpPr>
        <dsp:cNvPr id="0" name=""/>
        <dsp:cNvSpPr/>
      </dsp:nvSpPr>
      <dsp:spPr>
        <a:xfrm>
          <a:off x="9300538" y="286969"/>
          <a:ext cx="1592679" cy="1592679"/>
        </a:xfrm>
        <a:prstGeom prst="ellipse">
          <a:avLst/>
        </a:prstGeom>
        <a:blipFill rotWithShape="1">
          <a:blip xmlns:r="http://schemas.openxmlformats.org/officeDocument/2006/relationships" r:embed="rId6"/>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B8637F17-9FA6-4BAE-8590-0B5645935F2F}">
      <dsp:nvSpPr>
        <dsp:cNvPr id="0" name=""/>
        <dsp:cNvSpPr/>
      </dsp:nvSpPr>
      <dsp:spPr>
        <a:xfrm flipV="1">
          <a:off x="396648" y="4735549"/>
          <a:ext cx="10111286" cy="47271"/>
        </a:xfrm>
        <a:prstGeom prst="leftRightArrow">
          <a:avLst/>
        </a:prstGeom>
        <a:gradFill rotWithShape="0">
          <a:gsLst>
            <a:gs pos="0">
              <a:schemeClr val="accent5">
                <a:tint val="40000"/>
                <a:hueOff val="0"/>
                <a:satOff val="0"/>
                <a:lumOff val="0"/>
                <a:alphaOff val="0"/>
                <a:tint val="68000"/>
                <a:alpha val="90000"/>
                <a:lumMod val="100000"/>
              </a:schemeClr>
            </a:gs>
            <a:gs pos="100000">
              <a:schemeClr val="accent5">
                <a:tint val="40000"/>
                <a:hueOff val="0"/>
                <a:satOff val="0"/>
                <a:lumOff val="0"/>
                <a:alphaOff val="0"/>
                <a:tint val="90000"/>
                <a:lumMod val="95000"/>
              </a:schemeClr>
            </a:gs>
          </a:gsLst>
          <a:lin ang="5400000" scaled="1"/>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1</a:t>
            </a:fld>
            <a:endParaRPr lang="en-US"/>
          </a:p>
        </p:txBody>
      </p:sp>
    </p:spTree>
    <p:extLst>
      <p:ext uri="{BB962C8B-B14F-4D97-AF65-F5344CB8AC3E}">
        <p14:creationId xmlns:p14="http://schemas.microsoft.com/office/powerpoint/2010/main" val="321781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27</a:t>
            </a:fld>
            <a:endParaRPr lang="en-US"/>
          </a:p>
        </p:txBody>
      </p:sp>
    </p:spTree>
    <p:extLst>
      <p:ext uri="{BB962C8B-B14F-4D97-AF65-F5344CB8AC3E}">
        <p14:creationId xmlns:p14="http://schemas.microsoft.com/office/powerpoint/2010/main" val="307084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28</a:t>
            </a:fld>
            <a:endParaRPr lang="en-US"/>
          </a:p>
        </p:txBody>
      </p:sp>
    </p:spTree>
    <p:extLst>
      <p:ext uri="{BB962C8B-B14F-4D97-AF65-F5344CB8AC3E}">
        <p14:creationId xmlns:p14="http://schemas.microsoft.com/office/powerpoint/2010/main" val="95045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29</a:t>
            </a:fld>
            <a:endParaRPr lang="en-US"/>
          </a:p>
        </p:txBody>
      </p:sp>
    </p:spTree>
    <p:extLst>
      <p:ext uri="{BB962C8B-B14F-4D97-AF65-F5344CB8AC3E}">
        <p14:creationId xmlns:p14="http://schemas.microsoft.com/office/powerpoint/2010/main" val="181738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solidFill>
                  <a:srgbClr val="4FB04E"/>
                </a:solidFill>
                <a:latin typeface="KivaPostGrot-Bold"/>
              </a:rPr>
              <a:t>Mission:  is expanding financial access to help underserved communities thrive.</a:t>
            </a:r>
          </a:p>
          <a:p>
            <a:r>
              <a:rPr lang="en-US" b="1">
                <a:solidFill>
                  <a:srgbClr val="F37041"/>
                </a:solidFill>
                <a:latin typeface="KivaPostGrot-Bold"/>
              </a:rPr>
              <a:t>Vision: is a financially inclusive world where all people hold the power to improve their lives.</a:t>
            </a:r>
          </a:p>
          <a:p>
            <a:endParaRPr lang="en-US" b="1">
              <a:solidFill>
                <a:srgbClr val="F37041"/>
              </a:solidFill>
              <a:latin typeface="KivaPostGrot-Bold"/>
            </a:endParaRPr>
          </a:p>
          <a:p>
            <a:r>
              <a:rPr lang="en-US" b="0" i="0">
                <a:solidFill>
                  <a:srgbClr val="231F20"/>
                </a:solidFill>
                <a:effectLst/>
                <a:latin typeface="NewsGothicBT"/>
              </a:rPr>
              <a:t>Repayment rates in the microfinance industry are much higher than for U.S. domestic loan lending. That’s because microfinance institutions are lending to people for whom getting a loan is their only shot at</a:t>
            </a:r>
            <a:r>
              <a:rPr lang="en-US" b="1" i="0">
                <a:solidFill>
                  <a:srgbClr val="F37041"/>
                </a:solidFill>
                <a:effectLst/>
                <a:latin typeface="KivaPostGrot-Bold"/>
              </a:rPr>
              <a:t> </a:t>
            </a:r>
            <a:r>
              <a:rPr lang="en-US" b="0" i="0">
                <a:solidFill>
                  <a:srgbClr val="231F20"/>
                </a:solidFill>
                <a:effectLst/>
                <a:latin typeface="NewsGothicBT"/>
              </a:rPr>
              <a:t>anything. If you’re given a $60 loan, your chance of getting another loan is contingent on you paying that back</a:t>
            </a:r>
          </a:p>
          <a:p>
            <a:endParaRPr lang="en-US" b="0" i="0">
              <a:solidFill>
                <a:srgbClr val="231F20"/>
              </a:solidFill>
              <a:effectLst/>
              <a:latin typeface="NewsGothicBT"/>
            </a:endParaRPr>
          </a:p>
          <a:p>
            <a:endParaRPr lang="en-US" b="1">
              <a:solidFill>
                <a:srgbClr val="F37041"/>
              </a:solidFill>
              <a:latin typeface="KivaPostGrot-Bold"/>
            </a:endParaRPr>
          </a:p>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2</a:t>
            </a:fld>
            <a:endParaRPr lang="en-US"/>
          </a:p>
        </p:txBody>
      </p:sp>
    </p:spTree>
    <p:extLst>
      <p:ext uri="{BB962C8B-B14F-4D97-AF65-F5344CB8AC3E}">
        <p14:creationId xmlns:p14="http://schemas.microsoft.com/office/powerpoint/2010/main" val="236915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3</a:t>
            </a:fld>
            <a:endParaRPr lang="en-US"/>
          </a:p>
        </p:txBody>
      </p:sp>
    </p:spTree>
    <p:extLst>
      <p:ext uri="{BB962C8B-B14F-4D97-AF65-F5344CB8AC3E}">
        <p14:creationId xmlns:p14="http://schemas.microsoft.com/office/powerpoint/2010/main" val="315444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73DB6F-6E4C-4014-A647-98AE74A2A50E}" type="slidenum">
              <a:rPr lang="en-US" smtClean="0"/>
              <a:t>4</a:t>
            </a:fld>
            <a:endParaRPr lang="en-US"/>
          </a:p>
        </p:txBody>
      </p:sp>
    </p:spTree>
    <p:extLst>
      <p:ext uri="{BB962C8B-B14F-4D97-AF65-F5344CB8AC3E}">
        <p14:creationId xmlns:p14="http://schemas.microsoft.com/office/powerpoint/2010/main" val="384769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6</a:t>
            </a:fld>
            <a:endParaRPr lang="en-US"/>
          </a:p>
        </p:txBody>
      </p:sp>
    </p:spTree>
    <p:extLst>
      <p:ext uri="{BB962C8B-B14F-4D97-AF65-F5344CB8AC3E}">
        <p14:creationId xmlns:p14="http://schemas.microsoft.com/office/powerpoint/2010/main" val="218223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Over the course of Kiva’s fifteen years, from 2005 to the end of 2020, They have proudly funded $1.5 billion in loans to 3.8 million borrowers in 77 countries. Kiva lenders</a:t>
            </a:r>
          </a:p>
          <a:p>
            <a:r>
              <a:rPr lang="en-US" sz="1200" b="0" i="0" u="none" strike="noStrike" kern="1200" baseline="0">
                <a:solidFill>
                  <a:schemeClr val="tx1"/>
                </a:solidFill>
                <a:latin typeface="+mn-lt"/>
                <a:ea typeface="+mn-ea"/>
                <a:cs typeface="+mn-cs"/>
              </a:rPr>
              <a:t>and strategic partners funded over $127 million in loans to nearly 300,000 borrowers in 2020.</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Women around the world have much less access to fair and affordable credit. In 2020, 82% of Kiva loans, or more than $100,000,000, went to over 240,000 women.</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69% of Kiva’s borrowers lived in rural areas in 2020, totaling more than $71,200,000 raised for over 200,000 rural borrowers</a:t>
            </a:r>
            <a:endParaRPr lang="en-US"/>
          </a:p>
        </p:txBody>
      </p:sp>
      <p:sp>
        <p:nvSpPr>
          <p:cNvPr id="4" name="Slide Number Placeholder 3"/>
          <p:cNvSpPr>
            <a:spLocks noGrp="1"/>
          </p:cNvSpPr>
          <p:nvPr>
            <p:ph type="sldNum" sz="quarter" idx="10"/>
          </p:nvPr>
        </p:nvSpPr>
        <p:spPr/>
        <p:txBody>
          <a:bodyPr/>
          <a:lstStyle/>
          <a:p>
            <a:fld id="{AE73DB6F-6E4C-4014-A647-98AE74A2A50E}" type="slidenum">
              <a:rPr lang="en-US" smtClean="0"/>
              <a:t>7</a:t>
            </a:fld>
            <a:endParaRPr lang="en-US"/>
          </a:p>
        </p:txBody>
      </p:sp>
    </p:spTree>
    <p:extLst>
      <p:ext uri="{BB962C8B-B14F-4D97-AF65-F5344CB8AC3E}">
        <p14:creationId xmlns:p14="http://schemas.microsoft.com/office/powerpoint/2010/main" val="391168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fld id="{AE73DB6F-6E4C-4014-A647-98AE74A2A50E}" type="slidenum">
              <a:rPr lang="en-US" smtClean="0"/>
              <a:t>8</a:t>
            </a:fld>
            <a:endParaRPr lang="en-US"/>
          </a:p>
        </p:txBody>
      </p:sp>
    </p:spTree>
    <p:extLst>
      <p:ext uri="{BB962C8B-B14F-4D97-AF65-F5344CB8AC3E}">
        <p14:creationId xmlns:p14="http://schemas.microsoft.com/office/powerpoint/2010/main" val="327915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06F76E-E60C-4C54-B47A-C2C406EC8F72}" type="slidenum">
              <a:rPr lang="en-US" smtClean="0"/>
              <a:t>13</a:t>
            </a:fld>
            <a:endParaRPr lang="en-US"/>
          </a:p>
        </p:txBody>
      </p:sp>
    </p:spTree>
    <p:extLst>
      <p:ext uri="{BB962C8B-B14F-4D97-AF65-F5344CB8AC3E}">
        <p14:creationId xmlns:p14="http://schemas.microsoft.com/office/powerpoint/2010/main" val="418210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73DB6F-6E4C-4014-A647-98AE74A2A50E}" type="slidenum">
              <a:rPr lang="en-US" smtClean="0"/>
              <a:t>14</a:t>
            </a:fld>
            <a:endParaRPr lang="en-US"/>
          </a:p>
        </p:txBody>
      </p:sp>
    </p:spTree>
    <p:extLst>
      <p:ext uri="{BB962C8B-B14F-4D97-AF65-F5344CB8AC3E}">
        <p14:creationId xmlns:p14="http://schemas.microsoft.com/office/powerpoint/2010/main" val="327915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2/7/2023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2/7/2023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2/7/2023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2/7/2023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2/7/2023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2/7/2023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iva.org/about"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youtube.com/watch?v=v2vetkuQivw"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16/j.bushor.2018.07.002" TargetMode="External"/><Relationship Id="rId2" Type="http://schemas.openxmlformats.org/officeDocument/2006/relationships/hyperlink" Target="https://www.kiva.global/wp-content/uploads/2022/06/AnnualReport_2021.pdf" TargetMode="Externa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s://doi.org/10.1080/09614524.2011.58363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doi.org/10.1186/s40537-021-00461-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77%2F0038038511422553" TargetMode="External"/><Relationship Id="rId7" Type="http://schemas.openxmlformats.org/officeDocument/2006/relationships/hyperlink" Target="https://doi.org/10.1007/s10462-017-9588-9" TargetMode="Externa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hyperlink" Target="https://scholar.google.com/scholar_lookup?journal=Acad.+Manag.+Ann&amp;title=Topic+modeling+in+management+research:+rendering+new+theory+from+textual+data&amp;author=T.+R.+Hannigan&amp;author=R.+F.+J.+Haans&amp;author=K.+Vakili&amp;author=H.+Tchalian&amp;author=V.+L.+Glaser&amp;volume=13&amp;publication_year=2019&amp;pages=586-632&amp;doi=10.5465/annals.2017.0099&amp;" TargetMode="External"/><Relationship Id="rId5" Type="http://schemas.openxmlformats.org/officeDocument/2006/relationships/hyperlink" Target="https://doi.org/10.5465%2Fannals.2017.0099" TargetMode="External"/><Relationship Id="rId4" Type="http://schemas.openxmlformats.org/officeDocument/2006/relationships/hyperlink" Target="https://scholar.google.com/scholar_lookup?journal=Sociology&amp;title=Towards+a+sociological+understanding+of+social+media:+theorizing+twitter&amp;author=D+Murthy&amp;volume=46&amp;publication_year=2012&amp;pages=1059-1073&amp;doi=10.1177/0038038511422553&am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ncbi.nlm.nih.gov/pmc/articles/PMC9120935/#B13" TargetMode="External"/><Relationship Id="rId13" Type="http://schemas.openxmlformats.org/officeDocument/2006/relationships/hyperlink" Target="https://doi.org/10.1108%2FINTR-12-2019-0534" TargetMode="External"/><Relationship Id="rId3" Type="http://schemas.openxmlformats.org/officeDocument/2006/relationships/image" Target="../media/image40.jpeg"/><Relationship Id="rId7" Type="http://schemas.openxmlformats.org/officeDocument/2006/relationships/hyperlink" Target="https://www.ncbi.nlm.nih.gov/pmc/articles/PMC9120935/#B17" TargetMode="External"/><Relationship Id="rId12" Type="http://schemas.openxmlformats.org/officeDocument/2006/relationships/hyperlink" Target="https://scholar.google.com/scholar_lookup?journal=Eur.+Manag.+J&amp;title=Factors+influencing+popularity+of+branded+content+in+Facebook+fan+pages&amp;author=F.+Sabate&amp;author=J.+Berbegal-Mirabent&amp;author=A.+Ca%C3%B1abate&amp;author=P.+R.+Lebherz&amp;volume=32&amp;publication_year=2014&amp;pages=1001-1011&amp;doi=10.1016/j.emj.2014.05.001&amp;" TargetMode="External"/><Relationship Id="rId2" Type="http://schemas.openxmlformats.org/officeDocument/2006/relationships/notesSlide" Target="../notesSlides/notesSlide8.xml"/><Relationship Id="rId16" Type="http://schemas.openxmlformats.org/officeDocument/2006/relationships/hyperlink" Target="https://scholar.google.com/scholar_lookup?journal=Knowl.+Based+Syst&amp;title=Experimental+explorations+on+short+text+topic+mining+between+LDA+and+NMF+based+Schemes&amp;author=Y.+Chen&amp;author=H.+Zhang&amp;author=R.+Liu&amp;author=Z.+Ye&amp;author=J.+Lin&amp;volume=163&amp;publication_year=2019&amp;pages=1-13&amp;doi=10.1016/j.knosys.2018.08.011&amp;"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9120935/#B8" TargetMode="External"/><Relationship Id="rId11" Type="http://schemas.openxmlformats.org/officeDocument/2006/relationships/hyperlink" Target="https://doi.org/10.1016%2Fj.emj.2014.05.001" TargetMode="External"/><Relationship Id="rId5" Type="http://schemas.openxmlformats.org/officeDocument/2006/relationships/hyperlink" Target="https://www.ncbi.nlm.nih.gov/pmc/articles/PMC9120935/#B65" TargetMode="External"/><Relationship Id="rId15" Type="http://schemas.openxmlformats.org/officeDocument/2006/relationships/hyperlink" Target="https://doi.org/10.1016%2Fj.knosys.2018.08.011" TargetMode="External"/><Relationship Id="rId10" Type="http://schemas.openxmlformats.org/officeDocument/2006/relationships/hyperlink" Target="https://scholar.google.com/scholar_lookup?journal=Int.+J.+Adv.+Comput.+Sci.+Appl.&amp;title=Rule-based+text+normalization+for+Malay+Social+Media+Texts&amp;author=S.+N.+A.+N.+Ariffin&amp;author=S.+Tiun&amp;volume=11&amp;publication_year=2020&amp;pages=21&amp;doi=10.14569/IJACSA.2020.0111021&amp;" TargetMode="External"/><Relationship Id="rId4" Type="http://schemas.openxmlformats.org/officeDocument/2006/relationships/hyperlink" Target="https://www.ncbi.nlm.nih.gov/pmc/articles/PMC9120935/#B62" TargetMode="External"/><Relationship Id="rId9" Type="http://schemas.openxmlformats.org/officeDocument/2006/relationships/hyperlink" Target="https://doi.org/10.14569%2FIJACSA.2020.0111021" TargetMode="External"/><Relationship Id="rId14" Type="http://schemas.openxmlformats.org/officeDocument/2006/relationships/hyperlink" Target="https://scholar.google.com/scholar_lookup?journal=Internet+Res&amp;title=Which+social+media+posts+generate+the+most+buzz?+Evidence+from+WeChat&amp;author=J.+She&amp;author=T.+Zhang&amp;author=Q.+Chen&amp;author=J.+Zhang&amp;author=W.+Fan&amp;volume=32&amp;publication_year=2022&amp;pages=273-291&amp;doi=10.1108/INTR-12-2019-0534&am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kiva.org/build/data-snapsho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package" Target="../embeddings/Microsoft_Excel_Worksheet_D5A9F2F2.xlsx"/><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9.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kiva.org/"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hyperlink" Target="https://youtu.be/IEdy6XHkd9k" TargetMode="External"/><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iva.org/build/data-snapsho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9932-C916-47E2-81B9-CBD6D487A00D}"/>
              </a:ext>
            </a:extLst>
          </p:cNvPr>
          <p:cNvSpPr>
            <a:spLocks noGrp="1"/>
          </p:cNvSpPr>
          <p:nvPr>
            <p:ph type="ctrTitle"/>
          </p:nvPr>
        </p:nvSpPr>
        <p:spPr>
          <a:xfrm>
            <a:off x="7736990" y="2941666"/>
            <a:ext cx="3380669" cy="1407494"/>
          </a:xfrm>
          <a:noFill/>
        </p:spPr>
        <p:txBody>
          <a:bodyPr vert="horz" lIns="91440" tIns="45720" rIns="91440" bIns="45720" rtlCol="0" anchor="ctr">
            <a:normAutofit/>
          </a:bodyPr>
          <a:lstStyle/>
          <a:p>
            <a:pPr>
              <a:lnSpc>
                <a:spcPct val="90000"/>
              </a:lnSpc>
            </a:pPr>
            <a:r>
              <a:rPr lang="en-US" sz="4000">
                <a:solidFill>
                  <a:schemeClr val="tx1"/>
                </a:solidFill>
              </a:rPr>
              <a:t>Team Eagles</a:t>
            </a:r>
          </a:p>
        </p:txBody>
      </p:sp>
      <p:pic>
        <p:nvPicPr>
          <p:cNvPr id="26" name="Picture 25">
            <a:hlinkClick r:id="rId3"/>
            <a:extLst>
              <a:ext uri="{FF2B5EF4-FFF2-40B4-BE49-F238E27FC236}">
                <a16:creationId xmlns:a16="http://schemas.microsoft.com/office/drawing/2014/main" id="{21620F11-AD44-778D-5323-017F9B9D6E21}"/>
              </a:ext>
            </a:extLst>
          </p:cNvPr>
          <p:cNvPicPr>
            <a:picLocks noChangeAspect="1"/>
          </p:cNvPicPr>
          <p:nvPr/>
        </p:nvPicPr>
        <p:blipFill>
          <a:blip r:embed="rId4"/>
          <a:stretch>
            <a:fillRect/>
          </a:stretch>
        </p:blipFill>
        <p:spPr>
          <a:xfrm>
            <a:off x="1675593" y="797378"/>
            <a:ext cx="1766008" cy="776548"/>
          </a:xfrm>
          <a:prstGeom prst="rect">
            <a:avLst/>
          </a:prstGeom>
        </p:spPr>
      </p:pic>
      <p:sp>
        <p:nvSpPr>
          <p:cNvPr id="3" name="Subtitle 2">
            <a:extLst>
              <a:ext uri="{FF2B5EF4-FFF2-40B4-BE49-F238E27FC236}">
                <a16:creationId xmlns:a16="http://schemas.microsoft.com/office/drawing/2014/main" id="{90D06ECA-6E55-4648-A0F4-DE7C77DDA737}"/>
              </a:ext>
            </a:extLst>
          </p:cNvPr>
          <p:cNvSpPr>
            <a:spLocks noGrp="1"/>
          </p:cNvSpPr>
          <p:nvPr>
            <p:ph type="subTitle" idx="1"/>
          </p:nvPr>
        </p:nvSpPr>
        <p:spPr>
          <a:xfrm>
            <a:off x="8208540" y="4189863"/>
            <a:ext cx="3484501" cy="1982336"/>
          </a:xfrm>
        </p:spPr>
        <p:txBody>
          <a:bodyPr vert="horz" lIns="91440" tIns="45720" rIns="91440" bIns="45720" rtlCol="0">
            <a:normAutofit/>
          </a:bodyPr>
          <a:lstStyle/>
          <a:p>
            <a:pPr indent="-182880">
              <a:buFont typeface="Wingdings" pitchFamily="2" charset="2"/>
              <a:buChar char="§"/>
            </a:pPr>
            <a:r>
              <a:rPr lang="en-US" sz="1400"/>
              <a:t>Chethan Kumar Thimmaiah 	</a:t>
            </a:r>
          </a:p>
          <a:p>
            <a:pPr indent="-182880">
              <a:buFont typeface="Wingdings" pitchFamily="2" charset="2"/>
              <a:buChar char="§"/>
            </a:pPr>
            <a:r>
              <a:rPr lang="en-US" sz="1400"/>
              <a:t>Sai Deekshith Ratna		</a:t>
            </a:r>
          </a:p>
          <a:p>
            <a:pPr indent="-182880">
              <a:buFont typeface="Wingdings" pitchFamily="2" charset="2"/>
              <a:buChar char="§"/>
            </a:pPr>
            <a:r>
              <a:rPr lang="en-US" sz="1400"/>
              <a:t>Vinay Vuppala</a:t>
            </a:r>
          </a:p>
          <a:p>
            <a:pPr indent="-182880">
              <a:buFont typeface="Wingdings" pitchFamily="2" charset="2"/>
              <a:buChar char="§"/>
            </a:pPr>
            <a:r>
              <a:rPr lang="en-US" sz="1400"/>
              <a:t>Omkar Vamsi Krishna Chinta</a:t>
            </a:r>
          </a:p>
          <a:p>
            <a:pPr indent="-182880">
              <a:buFont typeface="Wingdings" pitchFamily="2" charset="2"/>
              <a:buChar char="§"/>
            </a:pPr>
            <a:r>
              <a:rPr lang="en-US" sz="1400"/>
              <a:t>Leela Anjani </a:t>
            </a:r>
            <a:r>
              <a:rPr lang="en-US" sz="1400" err="1"/>
              <a:t>Dwarampudi</a:t>
            </a:r>
            <a:endParaRPr lang="en-US" sz="1400">
              <a:solidFill>
                <a:schemeClr val="tx2"/>
              </a:solidFill>
            </a:endParaRPr>
          </a:p>
        </p:txBody>
      </p:sp>
      <p:pic>
        <p:nvPicPr>
          <p:cNvPr id="4" name="Picture 4" descr="Text&#10;&#10;Description automatically generated">
            <a:extLst>
              <a:ext uri="{FF2B5EF4-FFF2-40B4-BE49-F238E27FC236}">
                <a16:creationId xmlns:a16="http://schemas.microsoft.com/office/drawing/2014/main" id="{E6E9291C-B25F-9670-41C1-19645D85D427}"/>
              </a:ext>
            </a:extLst>
          </p:cNvPr>
          <p:cNvPicPr>
            <a:picLocks noChangeAspect="1"/>
          </p:cNvPicPr>
          <p:nvPr/>
        </p:nvPicPr>
        <p:blipFill>
          <a:blip r:embed="rId5"/>
          <a:stretch>
            <a:fillRect/>
          </a:stretch>
        </p:blipFill>
        <p:spPr>
          <a:xfrm>
            <a:off x="3242008" y="720618"/>
            <a:ext cx="1447800" cy="923925"/>
          </a:xfrm>
          <a:prstGeom prst="rect">
            <a:avLst/>
          </a:prstGeom>
        </p:spPr>
      </p:pic>
      <p:pic>
        <p:nvPicPr>
          <p:cNvPr id="5" name="Picture 5">
            <a:hlinkClick r:id="rId6"/>
            <a:extLst>
              <a:ext uri="{FF2B5EF4-FFF2-40B4-BE49-F238E27FC236}">
                <a16:creationId xmlns:a16="http://schemas.microsoft.com/office/drawing/2014/main" id="{5AFA749C-B8DD-C661-549D-F3954F1B2093}"/>
              </a:ext>
            </a:extLst>
          </p:cNvPr>
          <p:cNvPicPr>
            <a:picLocks noChangeAspect="1"/>
          </p:cNvPicPr>
          <p:nvPr/>
        </p:nvPicPr>
        <p:blipFill>
          <a:blip r:embed="rId7"/>
          <a:stretch>
            <a:fillRect/>
          </a:stretch>
        </p:blipFill>
        <p:spPr>
          <a:xfrm>
            <a:off x="1063711" y="1792587"/>
            <a:ext cx="3892153" cy="3859771"/>
          </a:xfrm>
          <a:prstGeom prst="rect">
            <a:avLst/>
          </a:prstGeom>
        </p:spPr>
      </p:pic>
      <p:sp>
        <p:nvSpPr>
          <p:cNvPr id="6" name="TextBox 5">
            <a:extLst>
              <a:ext uri="{FF2B5EF4-FFF2-40B4-BE49-F238E27FC236}">
                <a16:creationId xmlns:a16="http://schemas.microsoft.com/office/drawing/2014/main" id="{7EBFD13A-CA2E-B36D-C9B0-76244241104B}"/>
              </a:ext>
            </a:extLst>
          </p:cNvPr>
          <p:cNvSpPr txBox="1"/>
          <p:nvPr/>
        </p:nvSpPr>
        <p:spPr>
          <a:xfrm>
            <a:off x="5277808" y="798880"/>
            <a:ext cx="65520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t>PROJECT KIVA :</a:t>
            </a:r>
            <a:r>
              <a:rPr lang="en-US" sz="2400" b="1"/>
              <a:t> </a:t>
            </a:r>
            <a:endParaRPr lang="en-US"/>
          </a:p>
          <a:p>
            <a:endParaRPr lang="en-US" sz="2400" b="1"/>
          </a:p>
          <a:p>
            <a:r>
              <a:rPr lang="en-US" sz="2400" b="1"/>
              <a:t>Examine Machine Learning applications on crowd empowered microfinance lending platform</a:t>
            </a:r>
          </a:p>
        </p:txBody>
      </p:sp>
      <p:sp>
        <p:nvSpPr>
          <p:cNvPr id="8" name="TextBox 7">
            <a:extLst>
              <a:ext uri="{FF2B5EF4-FFF2-40B4-BE49-F238E27FC236}">
                <a16:creationId xmlns:a16="http://schemas.microsoft.com/office/drawing/2014/main" id="{9DD63FFD-78D6-6D9A-BD6F-E1EDE5A435B0}"/>
              </a:ext>
            </a:extLst>
          </p:cNvPr>
          <p:cNvSpPr txBox="1"/>
          <p:nvPr/>
        </p:nvSpPr>
        <p:spPr>
          <a:xfrm>
            <a:off x="935889" y="5874454"/>
            <a:ext cx="6095144" cy="369332"/>
          </a:xfrm>
          <a:prstGeom prst="rect">
            <a:avLst/>
          </a:prstGeom>
          <a:noFill/>
        </p:spPr>
        <p:txBody>
          <a:bodyPr wrap="square">
            <a:spAutoFit/>
          </a:bodyPr>
          <a:lstStyle/>
          <a:p>
            <a:r>
              <a:rPr lang="en-US">
                <a:hlinkClick r:id="rId6"/>
              </a:rPr>
              <a:t>https://www.youtube.com/watch?v=v2vetkuQivw</a:t>
            </a:r>
            <a:endParaRPr lang="en-US"/>
          </a:p>
        </p:txBody>
      </p:sp>
    </p:spTree>
    <p:extLst>
      <p:ext uri="{BB962C8B-B14F-4D97-AF65-F5344CB8AC3E}">
        <p14:creationId xmlns:p14="http://schemas.microsoft.com/office/powerpoint/2010/main" val="1279076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7C3A5-9360-EB07-B7BB-3B9DEDCE6B30}"/>
              </a:ext>
            </a:extLst>
          </p:cNvPr>
          <p:cNvSpPr>
            <a:spLocks noGrp="1"/>
          </p:cNvSpPr>
          <p:nvPr>
            <p:ph type="title"/>
          </p:nvPr>
        </p:nvSpPr>
        <p:spPr>
          <a:xfrm>
            <a:off x="446534" y="327149"/>
            <a:ext cx="6309003" cy="741363"/>
          </a:xfrm>
        </p:spPr>
        <p:txBody>
          <a:bodyPr>
            <a:normAutofit/>
          </a:bodyPr>
          <a:lstStyle/>
          <a:p>
            <a:r>
              <a:rPr lang="en-US">
                <a:solidFill>
                  <a:schemeClr val="tx2"/>
                </a:solidFill>
              </a:rPr>
              <a:t>Literature review - 1</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91BF5F2-0759-1042-BF33-870224126599}"/>
              </a:ext>
            </a:extLst>
          </p:cNvPr>
          <p:cNvSpPr>
            <a:spLocks noGrp="1"/>
          </p:cNvSpPr>
          <p:nvPr>
            <p:ph idx="1"/>
          </p:nvPr>
        </p:nvSpPr>
        <p:spPr>
          <a:xfrm>
            <a:off x="395555" y="1009396"/>
            <a:ext cx="7726166" cy="5925659"/>
          </a:xfrm>
        </p:spPr>
        <p:txBody>
          <a:bodyPr>
            <a:normAutofit/>
          </a:bodyPr>
          <a:lstStyle/>
          <a:p>
            <a:pPr marL="0" indent="0">
              <a:buNone/>
            </a:pPr>
            <a:r>
              <a:rPr lang="en-US" sz="1100" b="1">
                <a:effectLst/>
                <a:latin typeface="Segoe UI" panose="020B0502040204020203" pitchFamily="34" charset="0"/>
              </a:rPr>
              <a:t>Related work on Kiva data:</a:t>
            </a:r>
          </a:p>
          <a:p>
            <a:pPr marL="0" indent="0">
              <a:buNone/>
            </a:pPr>
            <a:r>
              <a:rPr lang="en-US" sz="1100">
                <a:effectLst/>
                <a:latin typeface="Segoe UI" panose="020B0502040204020203" pitchFamily="34" charset="0"/>
                <a:ea typeface="Calibri" panose="020F0502020204030204" pitchFamily="34" charset="0"/>
              </a:rPr>
              <a:t>Microfinance is a promising, if imperfect, solution to alleviating poverty. It can be difficult to scale, and there is a risk of putting vulnerable populations on a kind of debt “treadmill.” However, historical success of microfinancing, coupled with modern innovation, allow for an optimistic outlook in this socially responsible lending space. Microfinance is not a novel idea, with its roots dating back to the 1800’s, when Lysander Spooner theorized an alleviation of poverty by dispensing microcredits to entrepreneurs and farmers (Garrity &amp; Martin, 2018). </a:t>
            </a:r>
          </a:p>
          <a:p>
            <a:pPr marL="0" indent="0">
              <a:buNone/>
            </a:pPr>
            <a:r>
              <a:rPr lang="en-US" sz="1100" b="1">
                <a:latin typeface="Segoe UI" panose="020B0502040204020203" pitchFamily="34" charset="0"/>
                <a:ea typeface="Calibri" panose="020F0502020204030204" pitchFamily="34" charset="0"/>
              </a:rPr>
              <a:t>Take aways:</a:t>
            </a:r>
          </a:p>
          <a:p>
            <a:pPr marL="0" indent="0">
              <a:buNone/>
            </a:pPr>
            <a:r>
              <a:rPr lang="en-US" sz="1100">
                <a:effectLst/>
                <a:latin typeface="Segoe UI" panose="020B0502040204020203" pitchFamily="34" charset="0"/>
                <a:ea typeface="Calibri" panose="020F0502020204030204" pitchFamily="34" charset="0"/>
              </a:rPr>
              <a:t>Several prior works have also shed light on Kiva’s online marketplace. Ly and Mason (2012) studied &amp; described how loan parameters impacts the speed of the loans by building regression models on some of its quantitative characteristics</a:t>
            </a:r>
          </a:p>
          <a:p>
            <a:pPr marL="0" indent="0">
              <a:buNone/>
            </a:pPr>
            <a:r>
              <a:rPr lang="en-US" sz="1100" b="1">
                <a:latin typeface="Segoe UI" panose="020B0502040204020203" pitchFamily="34" charset="0"/>
                <a:ea typeface="Calibri" panose="020F0502020204030204" pitchFamily="34" charset="0"/>
              </a:rPr>
              <a:t>Results:</a:t>
            </a:r>
          </a:p>
          <a:p>
            <a:pPr marL="0" indent="0">
              <a:buNone/>
            </a:pPr>
            <a:r>
              <a:rPr lang="en-US" sz="1100">
                <a:effectLst/>
                <a:latin typeface="Segoe UI" panose="020B0502040204020203" pitchFamily="34" charset="0"/>
                <a:ea typeface="Calibri" panose="020F0502020204030204" pitchFamily="34" charset="0"/>
              </a:rPr>
              <a:t>Results produced a model with an R2 of 0.42 and indicated that loan size describes most of the variance which tells us look deep into correlation of parameters impacting the target variable</a:t>
            </a:r>
          </a:p>
          <a:p>
            <a:pPr marL="0" indent="0">
              <a:buNone/>
            </a:pPr>
            <a:r>
              <a:rPr lang="en-US" sz="1100" b="1">
                <a:effectLst/>
                <a:latin typeface="Segoe UI" panose="020B0502040204020203" pitchFamily="34" charset="0"/>
                <a:ea typeface="Calibri" panose="020F0502020204030204" pitchFamily="34" charset="0"/>
              </a:rPr>
              <a:t>References:</a:t>
            </a:r>
          </a:p>
          <a:p>
            <a:r>
              <a:rPr lang="en-US" sz="1100">
                <a:effectLst/>
                <a:latin typeface="Segoe UI" panose="020B0502040204020203" pitchFamily="34" charset="0"/>
                <a:ea typeface="Calibri" panose="020F0502020204030204" pitchFamily="34" charset="0"/>
              </a:rPr>
              <a:t>Annual Report Kiva.org 2021 </a:t>
            </a:r>
            <a:r>
              <a:rPr lang="en-US" sz="1100" u="none" strike="noStrike">
                <a:solidFill>
                  <a:srgbClr val="0563C1"/>
                </a:solidFill>
                <a:effectLst/>
                <a:latin typeface="Segoe UI" panose="020B0502040204020203" pitchFamily="34" charset="0"/>
                <a:ea typeface="Calibri" panose="020F0502020204030204" pitchFamily="34" charset="0"/>
                <a:hlinkClick r:id="rId2"/>
              </a:rPr>
              <a:t>https://www.kiva.global/wp-content/uploads/2022/06/AnnualReport_2021.pdf</a:t>
            </a:r>
            <a:endParaRPr lang="en-US" sz="1100">
              <a:effectLst/>
              <a:latin typeface="Segoe UI" panose="020B0502040204020203" pitchFamily="34" charset="0"/>
              <a:ea typeface="Calibri" panose="020F0502020204030204" pitchFamily="34" charset="0"/>
            </a:endParaRPr>
          </a:p>
          <a:p>
            <a:r>
              <a:rPr lang="en-US" sz="1100">
                <a:effectLst/>
                <a:latin typeface="Segoe UI" panose="020B0502040204020203" pitchFamily="34" charset="0"/>
                <a:ea typeface="Calibri" panose="020F0502020204030204" pitchFamily="34" charset="0"/>
              </a:rPr>
              <a:t>Garrity, P., &amp; Martin, C. (2018). Developing a microfinance model to break the cycle of poverty. Business Horizons, 61(6), 937–947. </a:t>
            </a:r>
            <a:r>
              <a:rPr lang="en-US" sz="1100" u="sng">
                <a:solidFill>
                  <a:srgbClr val="0563C1"/>
                </a:solidFill>
                <a:effectLst/>
                <a:latin typeface="Segoe UI" panose="020B0502040204020203" pitchFamily="34" charset="0"/>
                <a:ea typeface="Calibri" panose="020F0502020204030204" pitchFamily="34" charset="0"/>
                <a:hlinkClick r:id="rId3"/>
              </a:rPr>
              <a:t>https://doi.org/10.1016/j.bushor.2018.07.002</a:t>
            </a:r>
            <a:endParaRPr lang="en-US" sz="1100" u="sng">
              <a:solidFill>
                <a:srgbClr val="0563C1"/>
              </a:solidFill>
              <a:effectLst/>
              <a:latin typeface="Segoe UI" panose="020B0502040204020203" pitchFamily="34" charset="0"/>
              <a:ea typeface="Calibri" panose="020F0502020204030204" pitchFamily="34" charset="0"/>
            </a:endParaRPr>
          </a:p>
          <a:p>
            <a:r>
              <a:rPr lang="en-US" sz="1100">
                <a:effectLst/>
                <a:latin typeface="Segoe UI" panose="020B0502040204020203" pitchFamily="34" charset="0"/>
                <a:ea typeface="Calibri" panose="020F0502020204030204" pitchFamily="34" charset="0"/>
              </a:rPr>
              <a:t>Ly P. and Mason G. (2012). Competition Between Microfinance NGOs: Evidence from Kiva in World Development, 2012, 40(3):643-655 </a:t>
            </a:r>
            <a:r>
              <a:rPr lang="en-US" sz="1100" u="sng">
                <a:solidFill>
                  <a:srgbClr val="0563C1"/>
                </a:solidFill>
                <a:effectLst/>
                <a:latin typeface="Segoe UI" panose="020B0502040204020203" pitchFamily="34" charset="0"/>
                <a:ea typeface="Calibri" panose="020F0502020204030204" pitchFamily="34" charset="0"/>
              </a:rPr>
              <a:t>https://doi.org/10.1016/world.dev.2011.09.009</a:t>
            </a:r>
            <a:endParaRPr lang="en-US" sz="1100">
              <a:effectLst/>
              <a:latin typeface="Calibri" panose="020F0502020204030204" pitchFamily="34" charset="0"/>
              <a:ea typeface="Calibri" panose="020F0502020204030204" pitchFamily="34" charset="0"/>
            </a:endParaRPr>
          </a:p>
          <a:p>
            <a:r>
              <a:rPr lang="en-US" sz="1100" err="1">
                <a:effectLst/>
                <a:latin typeface="Segoe UI" panose="020B0502040204020203" pitchFamily="34" charset="0"/>
                <a:ea typeface="Calibri" panose="020F0502020204030204" pitchFamily="34" charset="0"/>
              </a:rPr>
              <a:t>Gajjala</a:t>
            </a:r>
            <a:r>
              <a:rPr lang="en-US" sz="1100">
                <a:effectLst/>
                <a:latin typeface="Segoe UI" panose="020B0502040204020203" pitchFamily="34" charset="0"/>
                <a:ea typeface="Calibri" panose="020F0502020204030204" pitchFamily="34" charset="0"/>
              </a:rPr>
              <a:t>, V., </a:t>
            </a:r>
            <a:r>
              <a:rPr lang="en-US" sz="1100" err="1">
                <a:effectLst/>
                <a:latin typeface="Segoe UI" panose="020B0502040204020203" pitchFamily="34" charset="0"/>
                <a:ea typeface="Calibri" panose="020F0502020204030204" pitchFamily="34" charset="0"/>
              </a:rPr>
              <a:t>Gajjala</a:t>
            </a:r>
            <a:r>
              <a:rPr lang="en-US" sz="1100">
                <a:effectLst/>
                <a:latin typeface="Segoe UI" panose="020B0502040204020203" pitchFamily="34" charset="0"/>
                <a:ea typeface="Calibri" panose="020F0502020204030204" pitchFamily="34" charset="0"/>
              </a:rPr>
              <a:t>, R., </a:t>
            </a:r>
            <a:r>
              <a:rPr lang="en-US" sz="1100" err="1">
                <a:effectLst/>
                <a:latin typeface="Segoe UI" panose="020B0502040204020203" pitchFamily="34" charset="0"/>
                <a:ea typeface="Calibri" panose="020F0502020204030204" pitchFamily="34" charset="0"/>
              </a:rPr>
              <a:t>Birzescu</a:t>
            </a:r>
            <a:r>
              <a:rPr lang="en-US" sz="1100">
                <a:effectLst/>
                <a:latin typeface="Segoe UI" panose="020B0502040204020203" pitchFamily="34" charset="0"/>
                <a:ea typeface="Calibri" panose="020F0502020204030204" pitchFamily="34" charset="0"/>
              </a:rPr>
              <a:t>, A., &amp; </a:t>
            </a:r>
            <a:r>
              <a:rPr lang="en-US" sz="1100" err="1">
                <a:effectLst/>
                <a:latin typeface="Segoe UI" panose="020B0502040204020203" pitchFamily="34" charset="0"/>
                <a:ea typeface="Calibri" panose="020F0502020204030204" pitchFamily="34" charset="0"/>
              </a:rPr>
              <a:t>Anarbaeva</a:t>
            </a:r>
            <a:r>
              <a:rPr lang="en-US" sz="1100">
                <a:effectLst/>
                <a:latin typeface="Segoe UI" panose="020B0502040204020203" pitchFamily="34" charset="0"/>
                <a:ea typeface="Calibri" panose="020F0502020204030204" pitchFamily="34" charset="0"/>
              </a:rPr>
              <a:t>, S. (2011). Microfinance in online space: A visual analysis of Kiva.org. Development in Practice, 21(6), 880–893. </a:t>
            </a:r>
            <a:r>
              <a:rPr lang="en-US" sz="1100" u="sng">
                <a:solidFill>
                  <a:srgbClr val="0563C1"/>
                </a:solidFill>
                <a:effectLst/>
                <a:latin typeface="Segoe UI" panose="020B0502040204020203" pitchFamily="34" charset="0"/>
                <a:ea typeface="Calibri" panose="020F0502020204030204" pitchFamily="34" charset="0"/>
                <a:hlinkClick r:id="rId4"/>
              </a:rPr>
              <a:t>https://doi.org/10.1080/09614524.2011.583637</a:t>
            </a:r>
            <a:endParaRPr lang="en-US" sz="1100">
              <a:effectLst/>
              <a:latin typeface="Calibri" panose="020F0502020204030204" pitchFamily="34" charset="0"/>
              <a:ea typeface="Calibri" panose="020F0502020204030204" pitchFamily="34" charset="0"/>
            </a:endParaRPr>
          </a:p>
          <a:p>
            <a:r>
              <a:rPr lang="en-US" sz="1100" err="1">
                <a:effectLst/>
                <a:latin typeface="Segoe UI" panose="020B0502040204020203" pitchFamily="34" charset="0"/>
                <a:ea typeface="Calibri" panose="020F0502020204030204" pitchFamily="34" charset="0"/>
              </a:rPr>
              <a:t>Gajjala</a:t>
            </a:r>
            <a:r>
              <a:rPr lang="en-US" sz="1100">
                <a:effectLst/>
                <a:latin typeface="Segoe UI" panose="020B0502040204020203" pitchFamily="34" charset="0"/>
                <a:ea typeface="Calibri" panose="020F0502020204030204" pitchFamily="34" charset="0"/>
              </a:rPr>
              <a:t>, V., </a:t>
            </a:r>
            <a:r>
              <a:rPr lang="en-US" sz="1100" err="1">
                <a:effectLst/>
                <a:latin typeface="Segoe UI" panose="020B0502040204020203" pitchFamily="34" charset="0"/>
                <a:ea typeface="Calibri" panose="020F0502020204030204" pitchFamily="34" charset="0"/>
              </a:rPr>
              <a:t>Gajjala</a:t>
            </a:r>
            <a:r>
              <a:rPr lang="en-US" sz="1100">
                <a:effectLst/>
                <a:latin typeface="Segoe UI" panose="020B0502040204020203" pitchFamily="34" charset="0"/>
                <a:ea typeface="Calibri" panose="020F0502020204030204" pitchFamily="34" charset="0"/>
              </a:rPr>
              <a:t>, R., </a:t>
            </a:r>
            <a:r>
              <a:rPr lang="en-US" sz="1100" err="1">
                <a:effectLst/>
                <a:latin typeface="Segoe UI" panose="020B0502040204020203" pitchFamily="34" charset="0"/>
                <a:ea typeface="Calibri" panose="020F0502020204030204" pitchFamily="34" charset="0"/>
              </a:rPr>
              <a:t>Birzescu</a:t>
            </a:r>
            <a:r>
              <a:rPr lang="en-US" sz="1100">
                <a:effectLst/>
                <a:latin typeface="Segoe UI" panose="020B0502040204020203" pitchFamily="34" charset="0"/>
                <a:ea typeface="Calibri" panose="020F0502020204030204" pitchFamily="34" charset="0"/>
              </a:rPr>
              <a:t>, A., &amp; </a:t>
            </a:r>
            <a:r>
              <a:rPr lang="en-US" sz="1100" err="1">
                <a:effectLst/>
                <a:latin typeface="Segoe UI" panose="020B0502040204020203" pitchFamily="34" charset="0"/>
                <a:ea typeface="Calibri" panose="020F0502020204030204" pitchFamily="34" charset="0"/>
              </a:rPr>
              <a:t>Anarbaeva</a:t>
            </a:r>
            <a:r>
              <a:rPr lang="en-US" sz="1100">
                <a:effectLst/>
                <a:latin typeface="Segoe UI" panose="020B0502040204020203" pitchFamily="34" charset="0"/>
                <a:ea typeface="Calibri" panose="020F0502020204030204" pitchFamily="34" charset="0"/>
              </a:rPr>
              <a:t>, S. (2011). Microfinance in online space: A visual analysis of Kiva.org. Development in Practice, 21(6), 880–893. </a:t>
            </a:r>
            <a:r>
              <a:rPr lang="en-US" sz="1100" u="sng">
                <a:solidFill>
                  <a:srgbClr val="0563C1"/>
                </a:solidFill>
                <a:effectLst/>
                <a:latin typeface="Segoe UI" panose="020B0502040204020203" pitchFamily="34" charset="0"/>
                <a:ea typeface="Calibri" panose="020F0502020204030204" pitchFamily="34" charset="0"/>
                <a:hlinkClick r:id="rId4"/>
              </a:rPr>
              <a:t>https://doi.org/10.1080/09614524.2011.583637</a:t>
            </a:r>
            <a:endParaRPr lang="en-US" sz="1100">
              <a:effectLst/>
              <a:latin typeface="Calibri" panose="020F0502020204030204" pitchFamily="34" charset="0"/>
              <a:ea typeface="Calibri" panose="020F0502020204030204" pitchFamily="34" charset="0"/>
            </a:endParaRPr>
          </a:p>
        </p:txBody>
      </p:sp>
      <p:pic>
        <p:nvPicPr>
          <p:cNvPr id="5" name="Picture 4" descr="Reading a book and drinking coffee on the table">
            <a:extLst>
              <a:ext uri="{FF2B5EF4-FFF2-40B4-BE49-F238E27FC236}">
                <a16:creationId xmlns:a16="http://schemas.microsoft.com/office/drawing/2014/main" id="{6CCDE76C-12DF-96C4-F4C3-A27ED0FFEBA9}"/>
              </a:ext>
            </a:extLst>
          </p:cNvPr>
          <p:cNvPicPr>
            <a:picLocks noChangeAspect="1"/>
          </p:cNvPicPr>
          <p:nvPr/>
        </p:nvPicPr>
        <p:blipFill rotWithShape="1">
          <a:blip r:embed="rId5"/>
          <a:srcRect l="25394" r="29175" b="-10"/>
          <a:stretch/>
        </p:blipFill>
        <p:spPr>
          <a:xfrm>
            <a:off x="8039528" y="0"/>
            <a:ext cx="4152472" cy="6857990"/>
          </a:xfrm>
          <a:prstGeom prst="rect">
            <a:avLst/>
          </a:prstGeom>
        </p:spPr>
      </p:pic>
    </p:spTree>
    <p:extLst>
      <p:ext uri="{BB962C8B-B14F-4D97-AF65-F5344CB8AC3E}">
        <p14:creationId xmlns:p14="http://schemas.microsoft.com/office/powerpoint/2010/main" val="360469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7C3A5-9360-EB07-B7BB-3B9DEDCE6B30}"/>
              </a:ext>
            </a:extLst>
          </p:cNvPr>
          <p:cNvSpPr>
            <a:spLocks noGrp="1"/>
          </p:cNvSpPr>
          <p:nvPr>
            <p:ph type="title"/>
          </p:nvPr>
        </p:nvSpPr>
        <p:spPr>
          <a:xfrm>
            <a:off x="581193" y="702156"/>
            <a:ext cx="6309003" cy="576977"/>
          </a:xfrm>
        </p:spPr>
        <p:txBody>
          <a:bodyPr>
            <a:normAutofit/>
          </a:bodyPr>
          <a:lstStyle/>
          <a:p>
            <a:r>
              <a:rPr lang="en-US">
                <a:solidFill>
                  <a:schemeClr val="tx2"/>
                </a:solidFill>
              </a:rPr>
              <a:t>Literature review - 2</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91BF5F2-0759-1042-BF33-870224126599}"/>
              </a:ext>
            </a:extLst>
          </p:cNvPr>
          <p:cNvSpPr>
            <a:spLocks noGrp="1"/>
          </p:cNvSpPr>
          <p:nvPr>
            <p:ph idx="1"/>
          </p:nvPr>
        </p:nvSpPr>
        <p:spPr>
          <a:xfrm>
            <a:off x="215078" y="1351052"/>
            <a:ext cx="7064162" cy="5506948"/>
          </a:xfrm>
        </p:spPr>
        <p:txBody>
          <a:bodyPr>
            <a:normAutofit/>
          </a:bodyPr>
          <a:lstStyle/>
          <a:p>
            <a:pPr marL="0" indent="0">
              <a:lnSpc>
                <a:spcPct val="100000"/>
              </a:lnSpc>
              <a:buNone/>
            </a:pPr>
            <a:r>
              <a:rPr lang="en-US" sz="1100" b="1">
                <a:solidFill>
                  <a:schemeClr val="tx2"/>
                </a:solidFill>
                <a:effectLst/>
                <a:latin typeface="Segoe UI" panose="020B0502040204020203" pitchFamily="34" charset="0"/>
              </a:rPr>
              <a:t>Machine learning applications on Crowdfunding platforms:</a:t>
            </a:r>
            <a:endParaRPr lang="en-US" sz="1100" b="1">
              <a:solidFill>
                <a:schemeClr val="tx2"/>
              </a:solidFill>
              <a:effectLst/>
              <a:latin typeface="Calibri" panose="020F0502020204030204" pitchFamily="34" charset="0"/>
            </a:endParaRPr>
          </a:p>
          <a:p>
            <a:pPr marL="0" indent="0">
              <a:lnSpc>
                <a:spcPct val="100000"/>
              </a:lnSpc>
              <a:spcAft>
                <a:spcPts val="800"/>
              </a:spcAft>
              <a:buNone/>
            </a:pPr>
            <a:r>
              <a:rPr lang="en-US" sz="1100">
                <a:solidFill>
                  <a:schemeClr val="tx2"/>
                </a:solidFill>
                <a:effectLst/>
                <a:latin typeface="Segoe UI" panose="020B0502040204020203" pitchFamily="34" charset="0"/>
                <a:ea typeface="Calibri" panose="020F0502020204030204" pitchFamily="34" charset="0"/>
              </a:rPr>
              <a:t>There are numerous studies on crowdfunding that target to predict different trends and project success </a:t>
            </a:r>
            <a:r>
              <a:rPr lang="en-US" sz="1100">
                <a:solidFill>
                  <a:schemeClr val="tx2"/>
                </a:solidFill>
                <a:effectLst/>
                <a:latin typeface="Calibri" panose="020F0502020204030204" pitchFamily="34" charset="0"/>
                <a:ea typeface="Calibri" panose="020F0502020204030204" pitchFamily="34" charset="0"/>
              </a:rPr>
              <a:t>(</a:t>
            </a:r>
            <a:r>
              <a:rPr lang="en-US" sz="1100" err="1">
                <a:solidFill>
                  <a:schemeClr val="tx2"/>
                </a:solidFill>
                <a:effectLst/>
                <a:latin typeface="Segoe UI" panose="020B0502040204020203" pitchFamily="34" charset="0"/>
                <a:ea typeface="Calibri" panose="020F0502020204030204" pitchFamily="34" charset="0"/>
              </a:rPr>
              <a:t>Ala’raj</a:t>
            </a:r>
            <a:r>
              <a:rPr lang="en-US" sz="1100">
                <a:solidFill>
                  <a:schemeClr val="tx2"/>
                </a:solidFill>
                <a:effectLst/>
                <a:latin typeface="Segoe UI" panose="020B0502040204020203" pitchFamily="34" charset="0"/>
                <a:ea typeface="Calibri" panose="020F0502020204030204" pitchFamily="34" charset="0"/>
              </a:rPr>
              <a:t> et al.2021). Some studies have discovered various semantic features, specific patterns, writing styles in loan applications to reveal the impact of language on the success or failure of a loan application on P2P platform. Crowdfunding success prediction is estimated over a text analytics method, where LDA is used to extract semantic features from the texts, along with feature selection, and data mining (</a:t>
            </a:r>
            <a:r>
              <a:rPr lang="en-US" sz="1100" err="1">
                <a:solidFill>
                  <a:schemeClr val="tx2"/>
                </a:solidFill>
                <a:effectLst/>
                <a:latin typeface="Segoe UI" panose="020B0502040204020203" pitchFamily="34" charset="0"/>
                <a:ea typeface="Calibri" panose="020F0502020204030204" pitchFamily="34" charset="0"/>
              </a:rPr>
              <a:t>Tripati</a:t>
            </a:r>
            <a:r>
              <a:rPr lang="en-US" sz="1100">
                <a:solidFill>
                  <a:schemeClr val="tx2"/>
                </a:solidFill>
                <a:effectLst/>
                <a:latin typeface="Segoe UI" panose="020B0502040204020203" pitchFamily="34" charset="0"/>
                <a:ea typeface="Calibri" panose="020F0502020204030204" pitchFamily="34" charset="0"/>
              </a:rPr>
              <a:t> 2021). In a similar work (Yuan.2016) crowdfunding data are analyzed by using LDA to classify into distinct topic classes.</a:t>
            </a:r>
            <a:endParaRPr lang="en-US" sz="1100">
              <a:solidFill>
                <a:schemeClr val="tx2"/>
              </a:solidFill>
              <a:effectLst/>
              <a:latin typeface="Calibri" panose="020F0502020204030204" pitchFamily="34" charset="0"/>
              <a:ea typeface="Calibri" panose="020F0502020204030204" pitchFamily="34" charset="0"/>
            </a:endParaRPr>
          </a:p>
          <a:p>
            <a:pPr marL="0" indent="0">
              <a:lnSpc>
                <a:spcPct val="100000"/>
              </a:lnSpc>
              <a:buNone/>
            </a:pPr>
            <a:r>
              <a:rPr lang="en-US" sz="1100" b="1">
                <a:solidFill>
                  <a:schemeClr val="tx2"/>
                </a:solidFill>
                <a:latin typeface="Segoe UI" panose="020B0502040204020203" pitchFamily="34" charset="0"/>
                <a:ea typeface="Calibri" panose="020F0502020204030204" pitchFamily="34" charset="0"/>
              </a:rPr>
              <a:t>Take aways:</a:t>
            </a:r>
          </a:p>
          <a:p>
            <a:pPr marL="0" indent="0">
              <a:lnSpc>
                <a:spcPct val="100000"/>
              </a:lnSpc>
              <a:buNone/>
            </a:pPr>
            <a:r>
              <a:rPr lang="en-US" sz="1100">
                <a:solidFill>
                  <a:schemeClr val="tx2"/>
                </a:solidFill>
                <a:effectLst/>
                <a:latin typeface="Segoe UI" panose="020B0502040204020203" pitchFamily="34" charset="0"/>
                <a:ea typeface="Calibri" panose="020F0502020204030204" pitchFamily="34" charset="0"/>
              </a:rPr>
              <a:t>Topic models such as the latent Dirichlet allocation (LDA) have become a well-known tool in machine learning (</a:t>
            </a:r>
            <a:r>
              <a:rPr lang="en-US" sz="1100" err="1">
                <a:solidFill>
                  <a:schemeClr val="tx2"/>
                </a:solidFill>
                <a:effectLst/>
                <a:latin typeface="Segoe UI" panose="020B0502040204020203" pitchFamily="34" charset="0"/>
                <a:ea typeface="Calibri" panose="020F0502020204030204" pitchFamily="34" charset="0"/>
              </a:rPr>
              <a:t>Blei</a:t>
            </a:r>
            <a:r>
              <a:rPr lang="en-US" sz="1100">
                <a:solidFill>
                  <a:schemeClr val="tx2"/>
                </a:solidFill>
                <a:effectLst/>
                <a:latin typeface="Segoe UI" panose="020B0502040204020203" pitchFamily="34" charset="0"/>
                <a:ea typeface="Calibri" panose="020F0502020204030204" pitchFamily="34" charset="0"/>
              </a:rPr>
              <a:t> et al., 2003). They have played an important role in a variety of data mining tasks, both within the scope of computer science (</a:t>
            </a:r>
            <a:r>
              <a:rPr lang="en-US" sz="1100" err="1">
                <a:solidFill>
                  <a:schemeClr val="tx2"/>
                </a:solidFill>
                <a:effectLst/>
                <a:latin typeface="Segoe UI" panose="020B0502040204020203" pitchFamily="34" charset="0"/>
                <a:ea typeface="Calibri" panose="020F0502020204030204" pitchFamily="34" charset="0"/>
              </a:rPr>
              <a:t>Blei</a:t>
            </a:r>
            <a:r>
              <a:rPr lang="en-US" sz="1100">
                <a:solidFill>
                  <a:schemeClr val="tx2"/>
                </a:solidFill>
                <a:effectLst/>
                <a:latin typeface="Segoe UI" panose="020B0502040204020203" pitchFamily="34" charset="0"/>
                <a:ea typeface="Calibri" panose="020F0502020204030204" pitchFamily="34" charset="0"/>
              </a:rPr>
              <a:t> et al., 2003; Liu et al., 2012;) and reaching out to other fields, such healthcare, political science &amp; digital space.</a:t>
            </a:r>
            <a:endParaRPr lang="en-US" sz="1100">
              <a:solidFill>
                <a:schemeClr val="tx2"/>
              </a:solidFill>
              <a:effectLst/>
              <a:latin typeface="Calibri" panose="020F0502020204030204" pitchFamily="34" charset="0"/>
              <a:ea typeface="Calibri" panose="020F0502020204030204" pitchFamily="34" charset="0"/>
            </a:endParaRPr>
          </a:p>
          <a:p>
            <a:pPr marL="0" indent="0">
              <a:lnSpc>
                <a:spcPct val="100000"/>
              </a:lnSpc>
              <a:buNone/>
            </a:pPr>
            <a:r>
              <a:rPr lang="en-US" sz="1100" b="1">
                <a:solidFill>
                  <a:schemeClr val="tx2"/>
                </a:solidFill>
                <a:latin typeface="Segoe UI" panose="020B0502040204020203" pitchFamily="34" charset="0"/>
                <a:ea typeface="Calibri" panose="020F0502020204030204" pitchFamily="34" charset="0"/>
              </a:rPr>
              <a:t>Results:</a:t>
            </a:r>
          </a:p>
          <a:p>
            <a:pPr marL="0" indent="0">
              <a:lnSpc>
                <a:spcPct val="100000"/>
              </a:lnSpc>
              <a:buNone/>
            </a:pPr>
            <a:r>
              <a:rPr lang="en-US" sz="1100">
                <a:solidFill>
                  <a:schemeClr val="tx2"/>
                </a:solidFill>
                <a:effectLst/>
                <a:latin typeface="Segoe UI" panose="020B0502040204020203" pitchFamily="34" charset="0"/>
                <a:ea typeface="Calibri" panose="020F0502020204030204" pitchFamily="34" charset="0"/>
              </a:rPr>
              <a:t>To capture the semantic features of the text, topic models play a vital role. The semantic features are extracted as hidden topics. There have been numerous studies and applications of topic models since this idea was first introduced by </a:t>
            </a:r>
            <a:r>
              <a:rPr lang="en-US" sz="1100" err="1">
                <a:solidFill>
                  <a:schemeClr val="tx2"/>
                </a:solidFill>
                <a:effectLst/>
                <a:latin typeface="Segoe UI" panose="020B0502040204020203" pitchFamily="34" charset="0"/>
                <a:ea typeface="Calibri" panose="020F0502020204030204" pitchFamily="34" charset="0"/>
              </a:rPr>
              <a:t>Blei</a:t>
            </a:r>
            <a:r>
              <a:rPr lang="en-US" sz="1100">
                <a:solidFill>
                  <a:schemeClr val="tx2"/>
                </a:solidFill>
                <a:effectLst/>
                <a:latin typeface="Segoe UI" panose="020B0502040204020203" pitchFamily="34" charset="0"/>
                <a:ea typeface="Calibri" panose="020F0502020204030204" pitchFamily="34" charset="0"/>
              </a:rPr>
              <a:t> et al. in 2003. </a:t>
            </a:r>
          </a:p>
          <a:p>
            <a:pPr marL="0" indent="0">
              <a:lnSpc>
                <a:spcPct val="100000"/>
              </a:lnSpc>
              <a:buNone/>
            </a:pPr>
            <a:r>
              <a:rPr lang="en-US" sz="1100" b="1">
                <a:solidFill>
                  <a:schemeClr val="tx2"/>
                </a:solidFill>
                <a:effectLst/>
                <a:latin typeface="Segoe UI" panose="020B0502040204020203" pitchFamily="34" charset="0"/>
                <a:ea typeface="Calibri" panose="020F0502020204030204" pitchFamily="34" charset="0"/>
              </a:rPr>
              <a:t>References:</a:t>
            </a:r>
            <a:endParaRPr lang="en-US" sz="1100">
              <a:solidFill>
                <a:schemeClr val="tx2"/>
              </a:solidFill>
              <a:effectLst/>
              <a:latin typeface="Calibri" panose="020F0502020204030204" pitchFamily="34" charset="0"/>
              <a:ea typeface="Calibri" panose="020F0502020204030204" pitchFamily="34" charset="0"/>
            </a:endParaRPr>
          </a:p>
          <a:p>
            <a:pPr marL="342900" lvl="0" indent="-342900">
              <a:lnSpc>
                <a:spcPct val="100000"/>
              </a:lnSpc>
              <a:spcAft>
                <a:spcPts val="800"/>
              </a:spcAft>
              <a:buFont typeface="+mj-lt"/>
              <a:buAutoNum type="arabicPeriod"/>
            </a:pPr>
            <a:r>
              <a:rPr lang="en-US" sz="1100" err="1">
                <a:solidFill>
                  <a:schemeClr val="tx2"/>
                </a:solidFill>
                <a:effectLst/>
                <a:latin typeface="Segoe UI" panose="020B0502040204020203" pitchFamily="34" charset="0"/>
                <a:ea typeface="Calibri" panose="020F0502020204030204" pitchFamily="34" charset="0"/>
              </a:rPr>
              <a:t>Ala’raj</a:t>
            </a:r>
            <a:r>
              <a:rPr lang="en-US" sz="1100">
                <a:solidFill>
                  <a:schemeClr val="tx2"/>
                </a:solidFill>
                <a:effectLst/>
                <a:latin typeface="Segoe UI" panose="020B0502040204020203" pitchFamily="34" charset="0"/>
                <a:ea typeface="Calibri" panose="020F0502020204030204" pitchFamily="34" charset="0"/>
              </a:rPr>
              <a:t> et al. J Big Data (2021) 8:69. Modelling customers credit card </a:t>
            </a:r>
            <a:r>
              <a:rPr lang="en-US" sz="1100" err="1">
                <a:solidFill>
                  <a:schemeClr val="tx2"/>
                </a:solidFill>
                <a:effectLst/>
                <a:latin typeface="Segoe UI" panose="020B0502040204020203" pitchFamily="34" charset="0"/>
                <a:ea typeface="Calibri" panose="020F0502020204030204" pitchFamily="34" charset="0"/>
              </a:rPr>
              <a:t>behaviour</a:t>
            </a:r>
            <a:r>
              <a:rPr lang="en-US" sz="1100">
                <a:solidFill>
                  <a:schemeClr val="tx2"/>
                </a:solidFill>
                <a:effectLst/>
                <a:latin typeface="Segoe UI" panose="020B0502040204020203" pitchFamily="34" charset="0"/>
                <a:ea typeface="Calibri" panose="020F0502020204030204" pitchFamily="34" charset="0"/>
              </a:rPr>
              <a:t> using bidirectional LSTM neural networks </a:t>
            </a:r>
            <a:r>
              <a:rPr lang="en-US" sz="1100" u="sng">
                <a:solidFill>
                  <a:schemeClr val="tx2"/>
                </a:solidFill>
                <a:effectLst/>
                <a:latin typeface="Segoe UI" panose="020B0502040204020203"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https://doi.org/10.1186/s40537-021-00461-7</a:t>
            </a:r>
            <a:endParaRPr lang="en-US" sz="1100" u="sng">
              <a:solidFill>
                <a:schemeClr val="tx2"/>
              </a:solidFill>
              <a:effectLst/>
              <a:latin typeface="Segoe UI" panose="020B0502040204020203" pitchFamily="34" charset="0"/>
              <a:ea typeface="Calibri" panose="020F0502020204030204" pitchFamily="34" charset="0"/>
            </a:endParaRPr>
          </a:p>
          <a:p>
            <a:pPr marL="342900" indent="-342900">
              <a:lnSpc>
                <a:spcPct val="100000"/>
              </a:lnSpc>
              <a:spcAft>
                <a:spcPts val="800"/>
              </a:spcAft>
              <a:buFont typeface="+mj-lt"/>
              <a:buAutoNum type="arabicPeriod"/>
            </a:pPr>
            <a:r>
              <a:rPr lang="en-US" sz="1100">
                <a:solidFill>
                  <a:schemeClr val="tx2"/>
                </a:solidFill>
                <a:effectLst/>
                <a:latin typeface="Segoe UI" panose="020B0502040204020203" pitchFamily="34" charset="0"/>
                <a:ea typeface="Calibri" panose="020F0502020204030204" pitchFamily="34" charset="0"/>
              </a:rPr>
              <a:t>Liu et al. (2012).” I Loan Because...”: Understanding Motivations for Pro-Social Lending. WSDM’12.</a:t>
            </a:r>
          </a:p>
          <a:p>
            <a:pPr marL="342900" indent="-342900">
              <a:lnSpc>
                <a:spcPct val="100000"/>
              </a:lnSpc>
              <a:spcAft>
                <a:spcPts val="800"/>
              </a:spcAft>
              <a:buFont typeface="+mj-lt"/>
              <a:buAutoNum type="arabicPeriod"/>
            </a:pPr>
            <a:r>
              <a:rPr lang="en-US" sz="1100" err="1">
                <a:solidFill>
                  <a:schemeClr val="tx2"/>
                </a:solidFill>
                <a:effectLst/>
                <a:latin typeface="Segoe UI" panose="020B0502040204020203" pitchFamily="34" charset="0"/>
                <a:ea typeface="Calibri" panose="020F0502020204030204" pitchFamily="34" charset="0"/>
              </a:rPr>
              <a:t>Blei</a:t>
            </a:r>
            <a:r>
              <a:rPr lang="en-US" sz="1100">
                <a:solidFill>
                  <a:schemeClr val="tx2"/>
                </a:solidFill>
                <a:effectLst/>
                <a:latin typeface="Segoe UI" panose="020B0502040204020203" pitchFamily="34" charset="0"/>
                <a:ea typeface="Calibri" panose="020F0502020204030204" pitchFamily="34" charset="0"/>
              </a:rPr>
              <a:t>, D.M.; Ng, A.Y.; Jordan, (2003). Latent </a:t>
            </a:r>
            <a:r>
              <a:rPr lang="en-US" sz="1100" err="1">
                <a:solidFill>
                  <a:schemeClr val="tx2"/>
                </a:solidFill>
                <a:effectLst/>
                <a:latin typeface="Segoe UI" panose="020B0502040204020203" pitchFamily="34" charset="0"/>
                <a:ea typeface="Calibri" panose="020F0502020204030204" pitchFamily="34" charset="0"/>
              </a:rPr>
              <a:t>dirichlet</a:t>
            </a:r>
            <a:r>
              <a:rPr lang="en-US" sz="1100">
                <a:solidFill>
                  <a:schemeClr val="tx2"/>
                </a:solidFill>
                <a:effectLst/>
                <a:latin typeface="Segoe UI" panose="020B0502040204020203" pitchFamily="34" charset="0"/>
                <a:ea typeface="Calibri" panose="020F0502020204030204" pitchFamily="34" charset="0"/>
              </a:rPr>
              <a:t> allocation. J. Mach. Learn. Res. 2003, 3, 993–1022.</a:t>
            </a:r>
          </a:p>
          <a:p>
            <a:pPr marL="342900" indent="-342900">
              <a:lnSpc>
                <a:spcPct val="100000"/>
              </a:lnSpc>
              <a:spcAft>
                <a:spcPts val="800"/>
              </a:spcAft>
              <a:buFont typeface="+mj-lt"/>
              <a:buAutoNum type="arabicPeriod"/>
            </a:pPr>
            <a:r>
              <a:rPr lang="en-US" sz="1100">
                <a:solidFill>
                  <a:schemeClr val="tx2"/>
                </a:solidFill>
                <a:effectLst/>
                <a:latin typeface="Segoe UI" panose="020B0502040204020203" pitchFamily="34" charset="0"/>
                <a:ea typeface="Calibri" panose="020F0502020204030204" pitchFamily="34" charset="0"/>
              </a:rPr>
              <a:t>Tripathi D, </a:t>
            </a:r>
            <a:r>
              <a:rPr lang="en-US" sz="1100" err="1">
                <a:solidFill>
                  <a:schemeClr val="tx2"/>
                </a:solidFill>
                <a:effectLst/>
                <a:latin typeface="Segoe UI" panose="020B0502040204020203" pitchFamily="34" charset="0"/>
                <a:ea typeface="Calibri" panose="020F0502020204030204" pitchFamily="34" charset="0"/>
              </a:rPr>
              <a:t>Edla</a:t>
            </a:r>
            <a:r>
              <a:rPr lang="en-US" sz="1100">
                <a:solidFill>
                  <a:schemeClr val="tx2"/>
                </a:solidFill>
                <a:effectLst/>
                <a:latin typeface="Segoe UI" panose="020B0502040204020203" pitchFamily="34" charset="0"/>
                <a:ea typeface="Calibri" panose="020F0502020204030204" pitchFamily="34" charset="0"/>
              </a:rPr>
              <a:t> DR, </a:t>
            </a:r>
            <a:r>
              <a:rPr lang="en-US" sz="1100" err="1">
                <a:solidFill>
                  <a:schemeClr val="tx2"/>
                </a:solidFill>
                <a:effectLst/>
                <a:latin typeface="Segoe UI" panose="020B0502040204020203" pitchFamily="34" charset="0"/>
                <a:ea typeface="Calibri" panose="020F0502020204030204" pitchFamily="34" charset="0"/>
              </a:rPr>
              <a:t>Bablani</a:t>
            </a:r>
            <a:r>
              <a:rPr lang="en-US" sz="1100">
                <a:solidFill>
                  <a:schemeClr val="tx2"/>
                </a:solidFill>
                <a:effectLst/>
                <a:latin typeface="Segoe UI" panose="020B0502040204020203" pitchFamily="34" charset="0"/>
                <a:ea typeface="Calibri" panose="020F0502020204030204" pitchFamily="34" charset="0"/>
              </a:rPr>
              <a:t> A, Shukla AK, Reddy BR. (2021) Experimental analysis of machine learning methods for credit score </a:t>
            </a:r>
            <a:r>
              <a:rPr lang="en-US" sz="1100" err="1">
                <a:solidFill>
                  <a:schemeClr val="tx2"/>
                </a:solidFill>
                <a:effectLst/>
                <a:latin typeface="Segoe UI" panose="020B0502040204020203" pitchFamily="34" charset="0"/>
                <a:ea typeface="Calibri" panose="020F0502020204030204" pitchFamily="34" charset="0"/>
              </a:rPr>
              <a:t>classifcation</a:t>
            </a:r>
            <a:r>
              <a:rPr lang="en-US" sz="1100">
                <a:solidFill>
                  <a:schemeClr val="tx2"/>
                </a:solidFill>
                <a:effectLst/>
                <a:latin typeface="Segoe UI" panose="020B0502040204020203" pitchFamily="34" charset="0"/>
                <a:ea typeface="Calibri" panose="020F0502020204030204" pitchFamily="34" charset="0"/>
              </a:rPr>
              <a:t>. Prog </a:t>
            </a:r>
            <a:r>
              <a:rPr lang="en-US" sz="1100" err="1">
                <a:solidFill>
                  <a:schemeClr val="tx2"/>
                </a:solidFill>
                <a:effectLst/>
                <a:latin typeface="Segoe UI" panose="020B0502040204020203" pitchFamily="34" charset="0"/>
                <a:ea typeface="Calibri" panose="020F0502020204030204" pitchFamily="34" charset="0"/>
              </a:rPr>
              <a:t>Artif</a:t>
            </a:r>
            <a:r>
              <a:rPr lang="en-US" sz="1100">
                <a:solidFill>
                  <a:schemeClr val="tx2"/>
                </a:solidFill>
                <a:effectLst/>
                <a:latin typeface="Segoe UI" panose="020B0502040204020203" pitchFamily="34" charset="0"/>
                <a:ea typeface="Calibri" panose="020F0502020204030204" pitchFamily="34" charset="0"/>
              </a:rPr>
              <a:t> </a:t>
            </a:r>
            <a:r>
              <a:rPr lang="en-US" sz="1100" err="1">
                <a:solidFill>
                  <a:schemeClr val="tx2"/>
                </a:solidFill>
                <a:effectLst/>
                <a:latin typeface="Segoe UI" panose="020B0502040204020203" pitchFamily="34" charset="0"/>
                <a:ea typeface="Calibri" panose="020F0502020204030204" pitchFamily="34" charset="0"/>
              </a:rPr>
              <a:t>Intell</a:t>
            </a:r>
            <a:r>
              <a:rPr lang="en-US" sz="1100">
                <a:solidFill>
                  <a:schemeClr val="tx2"/>
                </a:solidFill>
                <a:effectLst/>
                <a:latin typeface="Segoe UI" panose="020B0502040204020203" pitchFamily="34" charset="0"/>
                <a:ea typeface="Calibri" panose="020F0502020204030204" pitchFamily="34" charset="0"/>
              </a:rPr>
              <a:t>. 2021; 15:1–27. </a:t>
            </a:r>
            <a:endParaRPr lang="en-US" sz="1100">
              <a:solidFill>
                <a:schemeClr val="tx2"/>
              </a:solidFill>
              <a:effectLst/>
              <a:latin typeface="Calibri" panose="020F0502020204030204" pitchFamily="34" charset="0"/>
              <a:ea typeface="Calibri" panose="020F0502020204030204" pitchFamily="34" charset="0"/>
            </a:endParaRPr>
          </a:p>
          <a:p>
            <a:pPr>
              <a:lnSpc>
                <a:spcPct val="100000"/>
              </a:lnSpc>
            </a:pPr>
            <a:endParaRPr lang="en-US" sz="1100" b="1">
              <a:solidFill>
                <a:schemeClr val="tx2"/>
              </a:solidFill>
              <a:effectLst/>
              <a:latin typeface="Segoe UI" panose="020B0502040204020203" pitchFamily="34" charset="0"/>
              <a:ea typeface="Calibri" panose="020F0502020204030204" pitchFamily="34" charset="0"/>
            </a:endParaRPr>
          </a:p>
        </p:txBody>
      </p:sp>
      <p:pic>
        <p:nvPicPr>
          <p:cNvPr id="4" name="Picture 33">
            <a:extLst>
              <a:ext uri="{FF2B5EF4-FFF2-40B4-BE49-F238E27FC236}">
                <a16:creationId xmlns:a16="http://schemas.microsoft.com/office/drawing/2014/main" id="{3975BF9E-294A-DD8D-F98F-CD9DFDB13B1F}"/>
              </a:ext>
            </a:extLst>
          </p:cNvPr>
          <p:cNvPicPr>
            <a:picLocks noChangeAspect="1"/>
          </p:cNvPicPr>
          <p:nvPr/>
        </p:nvPicPr>
        <p:blipFill rotWithShape="1">
          <a:blip r:embed="rId3"/>
          <a:srcRect l="23866" r="30504" b="2"/>
          <a:stretch/>
        </p:blipFill>
        <p:spPr>
          <a:xfrm>
            <a:off x="7521283" y="10"/>
            <a:ext cx="4670717" cy="6857990"/>
          </a:xfrm>
          <a:prstGeom prst="rect">
            <a:avLst/>
          </a:prstGeom>
        </p:spPr>
      </p:pic>
    </p:spTree>
    <p:extLst>
      <p:ext uri="{BB962C8B-B14F-4D97-AF65-F5344CB8AC3E}">
        <p14:creationId xmlns:p14="http://schemas.microsoft.com/office/powerpoint/2010/main" val="268890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7C3A5-9360-EB07-B7BB-3B9DEDCE6B30}"/>
              </a:ext>
            </a:extLst>
          </p:cNvPr>
          <p:cNvSpPr>
            <a:spLocks noGrp="1"/>
          </p:cNvSpPr>
          <p:nvPr>
            <p:ph type="title"/>
          </p:nvPr>
        </p:nvSpPr>
        <p:spPr>
          <a:xfrm>
            <a:off x="4382724" y="702156"/>
            <a:ext cx="7225075" cy="499920"/>
          </a:xfrm>
        </p:spPr>
        <p:txBody>
          <a:bodyPr>
            <a:normAutofit fontScale="90000"/>
          </a:bodyPr>
          <a:lstStyle/>
          <a:p>
            <a:r>
              <a:rPr lang="en-US">
                <a:solidFill>
                  <a:schemeClr val="tx2"/>
                </a:solidFill>
              </a:rPr>
              <a:t>Literature review - 3</a:t>
            </a:r>
          </a:p>
        </p:txBody>
      </p:sp>
      <p:sp>
        <p:nvSpPr>
          <p:cNvPr id="12" name="Rectangle 1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Reading a book and drinking coffee on the table">
            <a:extLst>
              <a:ext uri="{FF2B5EF4-FFF2-40B4-BE49-F238E27FC236}">
                <a16:creationId xmlns:a16="http://schemas.microsoft.com/office/drawing/2014/main" id="{6CCDE76C-12DF-96C4-F4C3-A27ED0FFEBA9}"/>
              </a:ext>
            </a:extLst>
          </p:cNvPr>
          <p:cNvPicPr>
            <a:picLocks noChangeAspect="1"/>
          </p:cNvPicPr>
          <p:nvPr/>
        </p:nvPicPr>
        <p:blipFill rotWithShape="1">
          <a:blip r:embed="rId2"/>
          <a:srcRect l="26704" r="30485" b="-1"/>
          <a:stretch/>
        </p:blipFill>
        <p:spPr>
          <a:xfrm>
            <a:off x="446534" y="601201"/>
            <a:ext cx="3703320" cy="5774200"/>
          </a:xfrm>
          <a:prstGeom prst="rect">
            <a:avLst/>
          </a:prstGeom>
        </p:spPr>
      </p:pic>
      <p:sp>
        <p:nvSpPr>
          <p:cNvPr id="3" name="Content Placeholder 2">
            <a:extLst>
              <a:ext uri="{FF2B5EF4-FFF2-40B4-BE49-F238E27FC236}">
                <a16:creationId xmlns:a16="http://schemas.microsoft.com/office/drawing/2014/main" id="{091BF5F2-0759-1042-BF33-870224126599}"/>
              </a:ext>
            </a:extLst>
          </p:cNvPr>
          <p:cNvSpPr>
            <a:spLocks noGrp="1"/>
          </p:cNvSpPr>
          <p:nvPr>
            <p:ph idx="1"/>
          </p:nvPr>
        </p:nvSpPr>
        <p:spPr>
          <a:xfrm>
            <a:off x="4382726" y="1202076"/>
            <a:ext cx="7560982" cy="5363111"/>
          </a:xfrm>
        </p:spPr>
        <p:txBody>
          <a:bodyPr>
            <a:normAutofit fontScale="92500" lnSpcReduction="10000"/>
          </a:bodyPr>
          <a:lstStyle/>
          <a:p>
            <a:pPr marL="0" indent="0">
              <a:lnSpc>
                <a:spcPct val="100000"/>
              </a:lnSpc>
              <a:buNone/>
            </a:pPr>
            <a:r>
              <a:rPr lang="en-US" sz="1400" b="1">
                <a:effectLst/>
                <a:latin typeface="Calibri" panose="020F0502020204030204" pitchFamily="34" charset="0"/>
              </a:rPr>
              <a:t>Making Sense of social media using Machine Learning Models:</a:t>
            </a:r>
            <a:endParaRPr lang="en-US" sz="1400" b="1">
              <a:effectLst/>
              <a:latin typeface="Segoe UI" panose="020B0502040204020203" pitchFamily="34" charset="0"/>
            </a:endParaRPr>
          </a:p>
          <a:p>
            <a:pPr marL="0" indent="0" algn="just">
              <a:lnSpc>
                <a:spcPct val="100000"/>
              </a:lnSpc>
              <a:spcAft>
                <a:spcPts val="800"/>
              </a:spcAft>
              <a:buNone/>
            </a:pPr>
            <a:r>
              <a:rPr lang="en-US" sz="1400">
                <a:effectLst/>
                <a:latin typeface="Segoe UI" panose="020B0502040204020203" pitchFamily="34" charset="0"/>
                <a:ea typeface="Calibri" panose="020F0502020204030204" pitchFamily="34" charset="0"/>
              </a:rPr>
              <a:t>Among the several types of communication means, social media stands out as an important medium in facilitating interactions between social actors (Murthy D 2012). To understand the enormous numbers of posts shared on social media, NLP can understand human languages, as programmed for machines, to make predictions based on the observed social phenomena (Hannigan et al., 2019). On the other hand, machine learning models refers to computational methods using the train data to build and train a model for prediction and superior decision making. </a:t>
            </a:r>
            <a:endParaRPr lang="en-US" sz="1400">
              <a:effectLst/>
              <a:latin typeface="Calibri" panose="020F0502020204030204" pitchFamily="34" charset="0"/>
              <a:ea typeface="Calibri" panose="020F0502020204030204" pitchFamily="34" charset="0"/>
            </a:endParaRPr>
          </a:p>
          <a:p>
            <a:pPr marL="0" indent="0">
              <a:lnSpc>
                <a:spcPct val="100000"/>
              </a:lnSpc>
              <a:buNone/>
            </a:pPr>
            <a:r>
              <a:rPr lang="en-US" sz="1400" b="1">
                <a:latin typeface="Segoe UI" panose="020B0502040204020203" pitchFamily="34" charset="0"/>
                <a:ea typeface="Calibri" panose="020F0502020204030204" pitchFamily="34" charset="0"/>
              </a:rPr>
              <a:t>Take aways:</a:t>
            </a:r>
          </a:p>
          <a:p>
            <a:pPr marL="0" indent="0" algn="just">
              <a:lnSpc>
                <a:spcPct val="100000"/>
              </a:lnSpc>
              <a:spcAft>
                <a:spcPts val="800"/>
              </a:spcAft>
              <a:buNone/>
            </a:pPr>
            <a:r>
              <a:rPr lang="en-US" sz="1400">
                <a:latin typeface="Segoe UI" panose="020B0502040204020203" pitchFamily="34" charset="0"/>
                <a:ea typeface="Calibri" panose="020F0502020204030204" pitchFamily="34" charset="0"/>
              </a:rPr>
              <a:t>Many industries have started adopting the NLP techniques to give their users better experience (Xing et al., 2018). Though it easy to get the other tabular data with help of many sources but it is tough to access and parse the data through unstructured, multi-lingual having different special characters. </a:t>
            </a:r>
          </a:p>
          <a:p>
            <a:pPr marL="0" indent="0">
              <a:lnSpc>
                <a:spcPct val="100000"/>
              </a:lnSpc>
              <a:buNone/>
            </a:pPr>
            <a:r>
              <a:rPr lang="en-US" sz="1400" b="1">
                <a:latin typeface="Segoe UI" panose="020B0502040204020203" pitchFamily="34" charset="0"/>
                <a:ea typeface="Calibri" panose="020F0502020204030204" pitchFamily="34" charset="0"/>
              </a:rPr>
              <a:t>Results:</a:t>
            </a:r>
          </a:p>
          <a:p>
            <a:pPr marL="0" indent="0">
              <a:lnSpc>
                <a:spcPct val="100000"/>
              </a:lnSpc>
              <a:buNone/>
            </a:pPr>
            <a:r>
              <a:rPr lang="en-US" sz="1400">
                <a:latin typeface="Segoe UI" panose="020B0502040204020203" pitchFamily="34" charset="0"/>
                <a:ea typeface="Calibri" panose="020F0502020204030204" pitchFamily="34" charset="0"/>
              </a:rPr>
              <a:t>So, creating information content from large sentences or stories is tedious and difficult. </a:t>
            </a:r>
          </a:p>
          <a:p>
            <a:pPr marL="0" indent="0">
              <a:lnSpc>
                <a:spcPct val="100000"/>
              </a:lnSpc>
              <a:buNone/>
            </a:pPr>
            <a:r>
              <a:rPr lang="en-US" sz="1400" b="1">
                <a:effectLst/>
                <a:latin typeface="Segoe UI" panose="020B0502040204020203" pitchFamily="34" charset="0"/>
                <a:ea typeface="Calibri" panose="020F0502020204030204" pitchFamily="34" charset="0"/>
              </a:rPr>
              <a:t>References:</a:t>
            </a:r>
          </a:p>
          <a:p>
            <a:pPr>
              <a:lnSpc>
                <a:spcPct val="100000"/>
              </a:lnSpc>
            </a:pPr>
            <a:r>
              <a:rPr lang="en-US" sz="1400">
                <a:effectLst/>
                <a:latin typeface="Segoe UI" panose="020B0502040204020203" pitchFamily="34" charset="0"/>
                <a:ea typeface="Calibri" panose="020F0502020204030204" pitchFamily="34" charset="0"/>
              </a:rPr>
              <a:t>Murthy D. (2012). Towards a sociological understanding of social media: theorizing twitter. </a:t>
            </a:r>
            <a:r>
              <a:rPr lang="en-US" sz="1400" i="1">
                <a:effectLst/>
                <a:latin typeface="Segoe UI" panose="020B0502040204020203" pitchFamily="34" charset="0"/>
                <a:ea typeface="Calibri" panose="020F0502020204030204" pitchFamily="34" charset="0"/>
              </a:rPr>
              <a:t>Sociology</a:t>
            </a:r>
            <a:r>
              <a:rPr lang="en-US" sz="1400">
                <a:effectLst/>
                <a:latin typeface="Segoe UI" panose="020B0502040204020203" pitchFamily="34" charset="0"/>
                <a:ea typeface="Calibri" panose="020F0502020204030204" pitchFamily="34" charset="0"/>
              </a:rPr>
              <a:t> 46, 1059–1073 10.1177/0038038511422553 [</a:t>
            </a:r>
            <a:r>
              <a:rPr lang="en-US" sz="1400" u="sng" err="1">
                <a:effectLst/>
                <a:latin typeface="Segoe UI" panose="020B0502040204020203" pitchFamily="34" charset="0"/>
                <a:ea typeface="Calibri" panose="020F0502020204030204" pitchFamily="34" charset="0"/>
                <a:hlinkClick r:id="rId3"/>
              </a:rPr>
              <a:t>CrossRef</a:t>
            </a:r>
            <a:r>
              <a:rPr lang="en-US" sz="1400">
                <a:effectLst/>
                <a:latin typeface="Segoe UI" panose="020B0502040204020203" pitchFamily="34" charset="0"/>
                <a:ea typeface="Calibri" panose="020F0502020204030204" pitchFamily="34" charset="0"/>
              </a:rPr>
              <a:t>] [</a:t>
            </a:r>
            <a:r>
              <a:rPr lang="en-US" sz="1400" u="sng">
                <a:effectLst/>
                <a:latin typeface="Segoe UI" panose="020B0502040204020203" pitchFamily="34" charset="0"/>
                <a:ea typeface="Calibri" panose="020F0502020204030204" pitchFamily="34" charset="0"/>
                <a:hlinkClick r:id="rId4"/>
              </a:rPr>
              <a:t>Google Scholar</a:t>
            </a:r>
            <a:r>
              <a:rPr lang="en-US" sz="1400">
                <a:effectLst/>
                <a:latin typeface="Segoe UI" panose="020B0502040204020203" pitchFamily="34" charset="0"/>
                <a:ea typeface="Calibri" panose="020F0502020204030204" pitchFamily="34" charset="0"/>
              </a:rPr>
              <a:t>]</a:t>
            </a:r>
          </a:p>
          <a:p>
            <a:pPr>
              <a:lnSpc>
                <a:spcPct val="100000"/>
              </a:lnSpc>
            </a:pPr>
            <a:r>
              <a:rPr lang="en-US" sz="1400">
                <a:effectLst/>
                <a:latin typeface="Segoe UI" panose="020B0502040204020203" pitchFamily="34" charset="0"/>
                <a:ea typeface="Calibri" panose="020F0502020204030204" pitchFamily="34" charset="0"/>
              </a:rPr>
              <a:t>Hannigan T. R., </a:t>
            </a:r>
            <a:r>
              <a:rPr lang="en-US" sz="1400" err="1">
                <a:effectLst/>
                <a:latin typeface="Segoe UI" panose="020B0502040204020203" pitchFamily="34" charset="0"/>
                <a:ea typeface="Calibri" panose="020F0502020204030204" pitchFamily="34" charset="0"/>
              </a:rPr>
              <a:t>Haans</a:t>
            </a:r>
            <a:r>
              <a:rPr lang="en-US" sz="1400">
                <a:effectLst/>
                <a:latin typeface="Segoe UI" panose="020B0502040204020203" pitchFamily="34" charset="0"/>
                <a:ea typeface="Calibri" panose="020F0502020204030204" pitchFamily="34" charset="0"/>
              </a:rPr>
              <a:t> R. F. J., </a:t>
            </a:r>
            <a:r>
              <a:rPr lang="en-US" sz="1400" err="1">
                <a:effectLst/>
                <a:latin typeface="Segoe UI" panose="020B0502040204020203" pitchFamily="34" charset="0"/>
                <a:ea typeface="Calibri" panose="020F0502020204030204" pitchFamily="34" charset="0"/>
              </a:rPr>
              <a:t>Vakili</a:t>
            </a:r>
            <a:r>
              <a:rPr lang="en-US" sz="1400">
                <a:effectLst/>
                <a:latin typeface="Segoe UI" panose="020B0502040204020203" pitchFamily="34" charset="0"/>
                <a:ea typeface="Calibri" panose="020F0502020204030204" pitchFamily="34" charset="0"/>
              </a:rPr>
              <a:t> K., </a:t>
            </a:r>
            <a:r>
              <a:rPr lang="en-US" sz="1400" err="1">
                <a:effectLst/>
                <a:latin typeface="Segoe UI" panose="020B0502040204020203" pitchFamily="34" charset="0"/>
                <a:ea typeface="Calibri" panose="020F0502020204030204" pitchFamily="34" charset="0"/>
              </a:rPr>
              <a:t>Tchalian</a:t>
            </a:r>
            <a:r>
              <a:rPr lang="en-US" sz="1400">
                <a:effectLst/>
                <a:latin typeface="Segoe UI" panose="020B0502040204020203" pitchFamily="34" charset="0"/>
                <a:ea typeface="Calibri" panose="020F0502020204030204" pitchFamily="34" charset="0"/>
              </a:rPr>
              <a:t> H., Glaser V. L., Wang M. S., et al. (2019). Topic modeling in management research: rendering new theory from textual data. </a:t>
            </a:r>
            <a:r>
              <a:rPr lang="en-US" sz="1400" i="1">
                <a:effectLst/>
                <a:latin typeface="Segoe UI" panose="020B0502040204020203" pitchFamily="34" charset="0"/>
                <a:ea typeface="Calibri" panose="020F0502020204030204" pitchFamily="34" charset="0"/>
              </a:rPr>
              <a:t>Acad. </a:t>
            </a:r>
            <a:r>
              <a:rPr lang="en-US" sz="1400" i="1" err="1">
                <a:effectLst/>
                <a:latin typeface="Segoe UI" panose="020B0502040204020203" pitchFamily="34" charset="0"/>
                <a:ea typeface="Calibri" panose="020F0502020204030204" pitchFamily="34" charset="0"/>
              </a:rPr>
              <a:t>Manag</a:t>
            </a:r>
            <a:r>
              <a:rPr lang="en-US" sz="1400" i="1">
                <a:effectLst/>
                <a:latin typeface="Segoe UI" panose="020B0502040204020203" pitchFamily="34" charset="0"/>
                <a:ea typeface="Calibri" panose="020F0502020204030204" pitchFamily="34" charset="0"/>
              </a:rPr>
              <a:t>. Ann</a:t>
            </a:r>
            <a:r>
              <a:rPr lang="en-US" sz="1400">
                <a:effectLst/>
                <a:latin typeface="Segoe UI" panose="020B0502040204020203" pitchFamily="34" charset="0"/>
                <a:ea typeface="Calibri" panose="020F0502020204030204" pitchFamily="34" charset="0"/>
              </a:rPr>
              <a:t>. 13, 586–632. 10.5465/annals.2017.0099 [</a:t>
            </a:r>
            <a:r>
              <a:rPr lang="en-US" sz="1400" u="sng" err="1">
                <a:effectLst/>
                <a:latin typeface="Segoe UI" panose="020B0502040204020203" pitchFamily="34" charset="0"/>
                <a:ea typeface="Calibri" panose="020F0502020204030204" pitchFamily="34" charset="0"/>
                <a:hlinkClick r:id="rId5"/>
              </a:rPr>
              <a:t>CrossRef</a:t>
            </a:r>
            <a:r>
              <a:rPr lang="en-US" sz="1400">
                <a:effectLst/>
                <a:latin typeface="Segoe UI" panose="020B0502040204020203" pitchFamily="34" charset="0"/>
                <a:ea typeface="Calibri" panose="020F0502020204030204" pitchFamily="34" charset="0"/>
              </a:rPr>
              <a:t>] [</a:t>
            </a:r>
            <a:r>
              <a:rPr lang="en-US" sz="1400" u="sng">
                <a:effectLst/>
                <a:latin typeface="Segoe UI" panose="020B0502040204020203" pitchFamily="34" charset="0"/>
                <a:ea typeface="Calibri" panose="020F0502020204030204" pitchFamily="34" charset="0"/>
                <a:hlinkClick r:id="rId6"/>
              </a:rPr>
              <a:t>Google Scholar</a:t>
            </a:r>
            <a:r>
              <a:rPr lang="en-US" sz="1400">
                <a:effectLst/>
                <a:latin typeface="Segoe UI" panose="020B0502040204020203" pitchFamily="34" charset="0"/>
                <a:ea typeface="Calibri" panose="020F0502020204030204" pitchFamily="34" charset="0"/>
              </a:rPr>
              <a:t>]</a:t>
            </a:r>
            <a:endParaRPr lang="en-US" sz="1400">
              <a:effectLst/>
              <a:latin typeface="Calibri" panose="020F0502020204030204" pitchFamily="34" charset="0"/>
              <a:ea typeface="Calibri" panose="020F0502020204030204" pitchFamily="34" charset="0"/>
            </a:endParaRPr>
          </a:p>
          <a:p>
            <a:pPr>
              <a:lnSpc>
                <a:spcPct val="100000"/>
              </a:lnSpc>
            </a:pPr>
            <a:r>
              <a:rPr lang="en-US" sz="1400">
                <a:effectLst/>
                <a:latin typeface="Segoe UI" panose="020B0502040204020203" pitchFamily="34" charset="0"/>
                <a:ea typeface="Calibri" panose="020F0502020204030204" pitchFamily="34" charset="0"/>
              </a:rPr>
              <a:t>Xing, F. Z., Cambria, E., &amp; Welsch, R. E. (2018). Natural language based financial forecasting: A survey. Artificial Intelligence Review, 50(1), 49–73. </a:t>
            </a:r>
            <a:r>
              <a:rPr lang="en-US" sz="1400" u="sng">
                <a:effectLst/>
                <a:latin typeface="Segoe UI" panose="020B0502040204020203" pitchFamily="34" charset="0"/>
                <a:ea typeface="Calibri" panose="020F0502020204030204" pitchFamily="34" charset="0"/>
                <a:hlinkClick r:id="rId7"/>
              </a:rPr>
              <a:t>https://doi.org/10.1007/s10462-017-9588-9</a:t>
            </a:r>
            <a:r>
              <a:rPr lang="en-US" sz="1400" u="sng">
                <a:effectLst/>
                <a:latin typeface="Segoe UI" panose="020B0502040204020203" pitchFamily="34" charset="0"/>
                <a:ea typeface="Calibri" panose="020F0502020204030204" pitchFamily="34" charset="0"/>
              </a:rPr>
              <a:t>.</a:t>
            </a:r>
            <a:endParaRPr lang="en-US" sz="1400">
              <a:effectLst/>
              <a:latin typeface="Calibri" panose="020F0502020204030204" pitchFamily="34" charset="0"/>
              <a:ea typeface="Calibri" panose="020F0502020204030204" pitchFamily="34" charset="0"/>
            </a:endParaRPr>
          </a:p>
          <a:p>
            <a:pPr marL="0" indent="0">
              <a:lnSpc>
                <a:spcPct val="100000"/>
              </a:lnSpc>
              <a:buNone/>
            </a:pPr>
            <a:endParaRPr lang="en-US" sz="1400" b="1">
              <a:effectLst/>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426903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7C3A5-9360-EB07-B7BB-3B9DEDCE6B30}"/>
              </a:ext>
            </a:extLst>
          </p:cNvPr>
          <p:cNvSpPr>
            <a:spLocks noGrp="1"/>
          </p:cNvSpPr>
          <p:nvPr>
            <p:ph type="title"/>
          </p:nvPr>
        </p:nvSpPr>
        <p:spPr>
          <a:xfrm>
            <a:off x="4382724" y="702156"/>
            <a:ext cx="7225075" cy="397179"/>
          </a:xfrm>
        </p:spPr>
        <p:txBody>
          <a:bodyPr>
            <a:normAutofit fontScale="90000"/>
          </a:bodyPr>
          <a:lstStyle/>
          <a:p>
            <a:r>
              <a:rPr lang="en-US">
                <a:solidFill>
                  <a:schemeClr val="tx2"/>
                </a:solidFill>
              </a:rPr>
              <a:t>Literature review - 4</a:t>
            </a:r>
          </a:p>
        </p:txBody>
      </p:sp>
      <p:sp>
        <p:nvSpPr>
          <p:cNvPr id="11" name="Rectangle 1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3">
            <a:extLst>
              <a:ext uri="{FF2B5EF4-FFF2-40B4-BE49-F238E27FC236}">
                <a16:creationId xmlns:a16="http://schemas.microsoft.com/office/drawing/2014/main" id="{4F32A4A9-6117-3C37-F4CE-E0D7C80406F8}"/>
              </a:ext>
            </a:extLst>
          </p:cNvPr>
          <p:cNvPicPr>
            <a:picLocks noChangeAspect="1"/>
          </p:cNvPicPr>
          <p:nvPr/>
        </p:nvPicPr>
        <p:blipFill rotWithShape="1">
          <a:blip r:embed="rId3"/>
          <a:srcRect l="25195" r="31835" b="2"/>
          <a:stretch/>
        </p:blipFill>
        <p:spPr>
          <a:xfrm>
            <a:off x="446534" y="601201"/>
            <a:ext cx="3703320" cy="5774200"/>
          </a:xfrm>
          <a:prstGeom prst="rect">
            <a:avLst/>
          </a:prstGeom>
        </p:spPr>
      </p:pic>
      <p:sp>
        <p:nvSpPr>
          <p:cNvPr id="3" name="Content Placeholder 2">
            <a:extLst>
              <a:ext uri="{FF2B5EF4-FFF2-40B4-BE49-F238E27FC236}">
                <a16:creationId xmlns:a16="http://schemas.microsoft.com/office/drawing/2014/main" id="{091BF5F2-0759-1042-BF33-870224126599}"/>
              </a:ext>
            </a:extLst>
          </p:cNvPr>
          <p:cNvSpPr>
            <a:spLocks noGrp="1"/>
          </p:cNvSpPr>
          <p:nvPr>
            <p:ph idx="1"/>
          </p:nvPr>
        </p:nvSpPr>
        <p:spPr>
          <a:xfrm>
            <a:off x="4382726" y="1099335"/>
            <a:ext cx="7627764" cy="5584004"/>
          </a:xfrm>
        </p:spPr>
        <p:txBody>
          <a:bodyPr>
            <a:normAutofit/>
          </a:bodyPr>
          <a:lstStyle/>
          <a:p>
            <a:pPr marL="0" indent="0">
              <a:lnSpc>
                <a:spcPct val="100000"/>
              </a:lnSpc>
              <a:buNone/>
            </a:pPr>
            <a:r>
              <a:rPr lang="en-US" sz="1100" b="1">
                <a:effectLst/>
                <a:latin typeface="Calibri" panose="020F0502020204030204" pitchFamily="34" charset="0"/>
              </a:rPr>
              <a:t>Topic Modeling as a solution to deal with unstructured text data</a:t>
            </a:r>
            <a:r>
              <a:rPr lang="en-US" sz="1100" b="1">
                <a:effectLst/>
                <a:latin typeface="Segoe UI" panose="020B0502040204020203" pitchFamily="34" charset="0"/>
              </a:rPr>
              <a:t>:</a:t>
            </a:r>
          </a:p>
          <a:p>
            <a:pPr marL="0" indent="0" algn="just">
              <a:lnSpc>
                <a:spcPct val="100000"/>
              </a:lnSpc>
              <a:buNone/>
            </a:pPr>
            <a:r>
              <a:rPr lang="en-US" sz="1100">
                <a:effectLst/>
                <a:latin typeface="Segoe UI" panose="020B0502040204020203" pitchFamily="34" charset="0"/>
                <a:ea typeface="Calibri" panose="020F0502020204030204" pitchFamily="34" charset="0"/>
              </a:rPr>
              <a:t>We are witnessing its multifold impact in social media with the use of latest communication applications such as Facebook. Twitter, LinkedIn etc. For instance, scholars have indicated that shorter posts usually lead to a higher engagement rate on Facebook (</a:t>
            </a:r>
            <a:r>
              <a:rPr lang="en-US" sz="1100" err="1">
                <a:effectLst/>
                <a:latin typeface="Segoe UI" panose="020B0502040204020203" pitchFamily="34" charset="0"/>
                <a:ea typeface="Calibri" panose="020F0502020204030204" pitchFamily="34" charset="0"/>
              </a:rPr>
              <a:t>Sabate</a:t>
            </a:r>
            <a:r>
              <a:rPr lang="en-US" sz="1100">
                <a:effectLst/>
                <a:latin typeface="Segoe UI" panose="020B0502040204020203" pitchFamily="34" charset="0"/>
                <a:ea typeface="Calibri" panose="020F0502020204030204" pitchFamily="34" charset="0"/>
              </a:rPr>
              <a:t> et al., </a:t>
            </a:r>
            <a:r>
              <a:rPr lang="en-US" sz="1100" u="none" strike="noStrike">
                <a:effectLst/>
                <a:latin typeface="Segoe UI" panose="020B0502040204020203" pitchFamily="34" charset="0"/>
                <a:ea typeface="Calibri" panose="020F0502020204030204" pitchFamily="34" charset="0"/>
                <a:hlinkClick r:id="rId4"/>
              </a:rPr>
              <a:t>2014</a:t>
            </a:r>
            <a:r>
              <a:rPr lang="en-US" sz="1100">
                <a:effectLst/>
                <a:latin typeface="Segoe UI" panose="020B0502040204020203" pitchFamily="34" charset="0"/>
                <a:ea typeface="Calibri" panose="020F0502020204030204" pitchFamily="34" charset="0"/>
              </a:rPr>
              <a:t>), possibly for the reason that short messages lower the amount of intellectual energy needed for information processing (She et al., </a:t>
            </a:r>
            <a:r>
              <a:rPr lang="en-US" sz="1100" u="none" strike="noStrike">
                <a:effectLst/>
                <a:latin typeface="Segoe UI" panose="020B0502040204020203" pitchFamily="34" charset="0"/>
                <a:ea typeface="Calibri" panose="020F0502020204030204" pitchFamily="34" charset="0"/>
                <a:hlinkClick r:id="rId5"/>
              </a:rPr>
              <a:t>2022</a:t>
            </a:r>
            <a:r>
              <a:rPr lang="en-US" sz="1100">
                <a:effectLst/>
                <a:latin typeface="Segoe UI" panose="020B0502040204020203" pitchFamily="34" charset="0"/>
                <a:ea typeface="Calibri" panose="020F0502020204030204" pitchFamily="34" charset="0"/>
              </a:rPr>
              <a:t>). </a:t>
            </a:r>
          </a:p>
          <a:p>
            <a:pPr marL="0" indent="0">
              <a:lnSpc>
                <a:spcPct val="100000"/>
              </a:lnSpc>
              <a:buNone/>
            </a:pPr>
            <a:r>
              <a:rPr lang="en-US" sz="1100" b="1">
                <a:latin typeface="Segoe UI" panose="020B0502040204020203" pitchFamily="34" charset="0"/>
                <a:ea typeface="Calibri" panose="020F0502020204030204" pitchFamily="34" charset="0"/>
              </a:rPr>
              <a:t>Take aways:</a:t>
            </a:r>
          </a:p>
          <a:p>
            <a:pPr marL="0" indent="0" algn="just">
              <a:lnSpc>
                <a:spcPct val="100000"/>
              </a:lnSpc>
              <a:buNone/>
            </a:pPr>
            <a:r>
              <a:rPr lang="en-US" sz="1100" b="1">
                <a:effectLst/>
                <a:latin typeface="Segoe UI" panose="020B0502040204020203" pitchFamily="34" charset="0"/>
                <a:ea typeface="Calibri" panose="020F0502020204030204" pitchFamily="34" charset="0"/>
              </a:rPr>
              <a:t>The </a:t>
            </a:r>
            <a:r>
              <a:rPr lang="en-US" sz="1100">
                <a:effectLst/>
                <a:latin typeface="Segoe UI" panose="020B0502040204020203" pitchFamily="34" charset="0"/>
                <a:ea typeface="Calibri" panose="020F0502020204030204" pitchFamily="34" charset="0"/>
              </a:rPr>
              <a:t>short and unstructured posts fit with social media way, they enhance the difficulty for algorithms to make point of digital communication. Common tasks arise from using composite words, acronyms, and vague sentences (</a:t>
            </a:r>
            <a:r>
              <a:rPr lang="en-US" sz="1100" err="1">
                <a:effectLst/>
                <a:latin typeface="Segoe UI" panose="020B0502040204020203" pitchFamily="34" charset="0"/>
                <a:ea typeface="Calibri" panose="020F0502020204030204" pitchFamily="34" charset="0"/>
              </a:rPr>
              <a:t>Ariffin</a:t>
            </a:r>
            <a:r>
              <a:rPr lang="en-US" sz="1100">
                <a:effectLst/>
                <a:latin typeface="Segoe UI" panose="020B0502040204020203" pitchFamily="34" charset="0"/>
                <a:ea typeface="Calibri" panose="020F0502020204030204" pitchFamily="34" charset="0"/>
              </a:rPr>
              <a:t> and </a:t>
            </a:r>
            <a:r>
              <a:rPr lang="en-US" sz="1100" err="1">
                <a:effectLst/>
                <a:latin typeface="Segoe UI" panose="020B0502040204020203" pitchFamily="34" charset="0"/>
                <a:ea typeface="Calibri" panose="020F0502020204030204" pitchFamily="34" charset="0"/>
              </a:rPr>
              <a:t>Tiun</a:t>
            </a:r>
            <a:r>
              <a:rPr lang="en-US" sz="1100">
                <a:effectLst/>
                <a:latin typeface="Segoe UI" panose="020B0502040204020203" pitchFamily="34" charset="0"/>
                <a:ea typeface="Calibri" panose="020F0502020204030204" pitchFamily="34" charset="0"/>
              </a:rPr>
              <a:t>, </a:t>
            </a:r>
            <a:r>
              <a:rPr lang="en-US" sz="1100" u="none" strike="noStrike">
                <a:effectLst/>
                <a:latin typeface="Segoe UI" panose="020B0502040204020203" pitchFamily="34" charset="0"/>
                <a:ea typeface="Calibri" panose="020F0502020204030204" pitchFamily="34" charset="0"/>
                <a:hlinkClick r:id="rId6"/>
              </a:rPr>
              <a:t>2020</a:t>
            </a:r>
            <a:r>
              <a:rPr lang="en-US" sz="1100">
                <a:effectLst/>
                <a:latin typeface="Segoe UI" panose="020B0502040204020203" pitchFamily="34" charset="0"/>
                <a:ea typeface="Calibri" panose="020F0502020204030204" pitchFamily="34" charset="0"/>
              </a:rPr>
              <a:t>). </a:t>
            </a:r>
            <a:endParaRPr lang="en-US" sz="1100">
              <a:effectLst/>
              <a:latin typeface="Calibri" panose="020F0502020204030204" pitchFamily="34" charset="0"/>
              <a:ea typeface="Calibri" panose="020F0502020204030204" pitchFamily="34" charset="0"/>
            </a:endParaRPr>
          </a:p>
          <a:p>
            <a:pPr marL="0" indent="0">
              <a:lnSpc>
                <a:spcPct val="100000"/>
              </a:lnSpc>
              <a:buNone/>
            </a:pPr>
            <a:r>
              <a:rPr lang="en-US" sz="1100" b="1">
                <a:latin typeface="Segoe UI" panose="020B0502040204020203" pitchFamily="34" charset="0"/>
                <a:ea typeface="Calibri" panose="020F0502020204030204" pitchFamily="34" charset="0"/>
              </a:rPr>
              <a:t>Results:</a:t>
            </a:r>
          </a:p>
          <a:p>
            <a:pPr marL="0" indent="0" algn="just">
              <a:lnSpc>
                <a:spcPct val="100000"/>
              </a:lnSpc>
              <a:spcAft>
                <a:spcPts val="800"/>
              </a:spcAft>
              <a:buNone/>
            </a:pPr>
            <a:r>
              <a:rPr lang="en-US" sz="1100">
                <a:effectLst/>
                <a:latin typeface="Segoe UI" panose="020B0502040204020203" pitchFamily="34" charset="0"/>
                <a:ea typeface="Calibri" panose="020F0502020204030204" pitchFamily="34" charset="0"/>
              </a:rPr>
              <a:t>LDA have a tendency to neglect co-occurrence relationships. Similarly, other researchers underline that inaccurate and sparse datasets are inappropriate for LDA (Chen et al., </a:t>
            </a:r>
            <a:r>
              <a:rPr lang="en-US" sz="1100" u="none" strike="noStrike">
                <a:effectLst/>
                <a:latin typeface="Segoe UI" panose="020B0502040204020203" pitchFamily="34" charset="0"/>
                <a:ea typeface="Calibri" panose="020F0502020204030204" pitchFamily="34" charset="0"/>
                <a:hlinkClick r:id="rId7"/>
              </a:rPr>
              <a:t>2019</a:t>
            </a:r>
            <a:r>
              <a:rPr lang="en-US" sz="1100">
                <a:effectLst/>
                <a:latin typeface="Segoe UI" panose="020B0502040204020203" pitchFamily="34" charset="0"/>
                <a:ea typeface="Calibri" panose="020F0502020204030204" pitchFamily="34" charset="0"/>
              </a:rPr>
              <a:t>) due to a lack of features for statistical learning (Cai et al., </a:t>
            </a:r>
            <a:r>
              <a:rPr lang="en-US" sz="1100" u="none" strike="noStrike">
                <a:effectLst/>
                <a:latin typeface="Segoe UI" panose="020B0502040204020203" pitchFamily="34" charset="0"/>
                <a:ea typeface="Calibri" panose="020F0502020204030204" pitchFamily="34" charset="0"/>
                <a:hlinkClick r:id="rId8"/>
              </a:rPr>
              <a:t>2018</a:t>
            </a:r>
            <a:r>
              <a:rPr lang="en-US" sz="1100">
                <a:effectLst/>
                <a:latin typeface="Segoe UI" panose="020B0502040204020203" pitchFamily="34" charset="0"/>
                <a:ea typeface="Calibri" panose="020F0502020204030204" pitchFamily="34" charset="0"/>
              </a:rPr>
              <a:t>)</a:t>
            </a:r>
            <a:endParaRPr lang="en-US" sz="1100">
              <a:effectLst/>
              <a:latin typeface="Calibri" panose="020F0502020204030204" pitchFamily="34" charset="0"/>
              <a:ea typeface="Calibri" panose="020F0502020204030204" pitchFamily="34" charset="0"/>
            </a:endParaRPr>
          </a:p>
          <a:p>
            <a:pPr marL="0" indent="0">
              <a:lnSpc>
                <a:spcPct val="100000"/>
              </a:lnSpc>
              <a:buNone/>
            </a:pPr>
            <a:r>
              <a:rPr lang="en-US" sz="1100" b="1">
                <a:effectLst/>
                <a:latin typeface="Segoe UI" panose="020B0502040204020203" pitchFamily="34" charset="0"/>
                <a:ea typeface="Calibri" panose="020F0502020204030204" pitchFamily="34" charset="0"/>
              </a:rPr>
              <a:t>References:</a:t>
            </a:r>
          </a:p>
          <a:p>
            <a:pPr>
              <a:lnSpc>
                <a:spcPct val="100000"/>
              </a:lnSpc>
            </a:pPr>
            <a:r>
              <a:rPr lang="en-US" sz="1100" err="1">
                <a:effectLst/>
                <a:latin typeface="Segoe UI" panose="020B0502040204020203" pitchFamily="34" charset="0"/>
                <a:ea typeface="Calibri" panose="020F0502020204030204" pitchFamily="34" charset="0"/>
              </a:rPr>
              <a:t>Ariffin</a:t>
            </a:r>
            <a:r>
              <a:rPr lang="en-US" sz="1100">
                <a:effectLst/>
                <a:latin typeface="Segoe UI" panose="020B0502040204020203" pitchFamily="34" charset="0"/>
                <a:ea typeface="Calibri" panose="020F0502020204030204" pitchFamily="34" charset="0"/>
              </a:rPr>
              <a:t> S. N. A. N., </a:t>
            </a:r>
            <a:r>
              <a:rPr lang="en-US" sz="1100" err="1">
                <a:effectLst/>
                <a:latin typeface="Segoe UI" panose="020B0502040204020203" pitchFamily="34" charset="0"/>
                <a:ea typeface="Calibri" panose="020F0502020204030204" pitchFamily="34" charset="0"/>
              </a:rPr>
              <a:t>Tiun</a:t>
            </a:r>
            <a:r>
              <a:rPr lang="en-US" sz="1100">
                <a:effectLst/>
                <a:latin typeface="Segoe UI" panose="020B0502040204020203" pitchFamily="34" charset="0"/>
                <a:ea typeface="Calibri" panose="020F0502020204030204" pitchFamily="34" charset="0"/>
              </a:rPr>
              <a:t> S. (2020). Rule-based text normalization for Malay Social Media Texts. </a:t>
            </a:r>
            <a:r>
              <a:rPr lang="en-US" sz="1100" i="1">
                <a:effectLst/>
                <a:latin typeface="Segoe UI" panose="020B0502040204020203" pitchFamily="34" charset="0"/>
                <a:ea typeface="Calibri" panose="020F0502020204030204" pitchFamily="34" charset="0"/>
              </a:rPr>
              <a:t>Int. J. Adv. </a:t>
            </a:r>
            <a:r>
              <a:rPr lang="en-US" sz="1100" i="1" err="1">
                <a:effectLst/>
                <a:latin typeface="Segoe UI" panose="020B0502040204020203" pitchFamily="34" charset="0"/>
                <a:ea typeface="Calibri" panose="020F0502020204030204" pitchFamily="34" charset="0"/>
              </a:rPr>
              <a:t>Comput</a:t>
            </a:r>
            <a:r>
              <a:rPr lang="en-US" sz="1100" i="1">
                <a:effectLst/>
                <a:latin typeface="Segoe UI" panose="020B0502040204020203" pitchFamily="34" charset="0"/>
                <a:ea typeface="Calibri" panose="020F0502020204030204" pitchFamily="34" charset="0"/>
              </a:rPr>
              <a:t>. Sci. Appl.</a:t>
            </a:r>
            <a:r>
              <a:rPr lang="en-US" sz="1100">
                <a:effectLst/>
                <a:latin typeface="Segoe UI" panose="020B0502040204020203" pitchFamily="34" charset="0"/>
                <a:ea typeface="Calibri" panose="020F0502020204030204" pitchFamily="34" charset="0"/>
              </a:rPr>
              <a:t> 11:21. 10.14569/IJACSA.2020.0111021 [</a:t>
            </a:r>
            <a:r>
              <a:rPr lang="en-US" sz="1100" u="sng" err="1">
                <a:effectLst/>
                <a:latin typeface="Segoe UI" panose="020B0502040204020203" pitchFamily="34" charset="0"/>
                <a:ea typeface="Calibri" panose="020F0502020204030204" pitchFamily="34" charset="0"/>
                <a:hlinkClick r:id="rId9"/>
              </a:rPr>
              <a:t>CrossRef</a:t>
            </a:r>
            <a:r>
              <a:rPr lang="en-US" sz="1100">
                <a:effectLst/>
                <a:latin typeface="Segoe UI" panose="020B0502040204020203" pitchFamily="34" charset="0"/>
                <a:ea typeface="Calibri" panose="020F0502020204030204" pitchFamily="34" charset="0"/>
              </a:rPr>
              <a:t>] [</a:t>
            </a:r>
            <a:r>
              <a:rPr lang="en-US" sz="1100" u="sng">
                <a:effectLst/>
                <a:latin typeface="Segoe UI" panose="020B0502040204020203" pitchFamily="34" charset="0"/>
                <a:ea typeface="Calibri" panose="020F0502020204030204" pitchFamily="34" charset="0"/>
                <a:hlinkClick r:id="rId10"/>
              </a:rPr>
              <a:t>Google Scholar</a:t>
            </a:r>
            <a:r>
              <a:rPr lang="en-US" sz="1100">
                <a:effectLst/>
                <a:latin typeface="Segoe UI" panose="020B0502040204020203" pitchFamily="34" charset="0"/>
                <a:ea typeface="Calibri" panose="020F0502020204030204" pitchFamily="34" charset="0"/>
              </a:rPr>
              <a:t>]</a:t>
            </a:r>
          </a:p>
          <a:p>
            <a:pPr>
              <a:lnSpc>
                <a:spcPct val="100000"/>
              </a:lnSpc>
            </a:pPr>
            <a:r>
              <a:rPr lang="en-US" sz="1100" err="1">
                <a:effectLst/>
                <a:latin typeface="Segoe UI" panose="020B0502040204020203" pitchFamily="34" charset="0"/>
                <a:ea typeface="Calibri" panose="020F0502020204030204" pitchFamily="34" charset="0"/>
              </a:rPr>
              <a:t>Sabate</a:t>
            </a:r>
            <a:r>
              <a:rPr lang="en-US" sz="1100">
                <a:effectLst/>
                <a:latin typeface="Segoe UI" panose="020B0502040204020203" pitchFamily="34" charset="0"/>
                <a:ea typeface="Calibri" panose="020F0502020204030204" pitchFamily="34" charset="0"/>
              </a:rPr>
              <a:t> F., </a:t>
            </a:r>
            <a:r>
              <a:rPr lang="en-US" sz="1100" err="1">
                <a:effectLst/>
                <a:latin typeface="Segoe UI" panose="020B0502040204020203" pitchFamily="34" charset="0"/>
                <a:ea typeface="Calibri" panose="020F0502020204030204" pitchFamily="34" charset="0"/>
              </a:rPr>
              <a:t>Berbegal-Mirabent</a:t>
            </a:r>
            <a:r>
              <a:rPr lang="en-US" sz="1100">
                <a:effectLst/>
                <a:latin typeface="Segoe UI" panose="020B0502040204020203" pitchFamily="34" charset="0"/>
                <a:ea typeface="Calibri" panose="020F0502020204030204" pitchFamily="34" charset="0"/>
              </a:rPr>
              <a:t> J., </a:t>
            </a:r>
            <a:r>
              <a:rPr lang="en-US" sz="1100" err="1">
                <a:effectLst/>
                <a:latin typeface="Segoe UI" panose="020B0502040204020203" pitchFamily="34" charset="0"/>
                <a:ea typeface="Calibri" panose="020F0502020204030204" pitchFamily="34" charset="0"/>
              </a:rPr>
              <a:t>Cañabate</a:t>
            </a:r>
            <a:r>
              <a:rPr lang="en-US" sz="1100">
                <a:effectLst/>
                <a:latin typeface="Segoe UI" panose="020B0502040204020203" pitchFamily="34" charset="0"/>
                <a:ea typeface="Calibri" panose="020F0502020204030204" pitchFamily="34" charset="0"/>
              </a:rPr>
              <a:t> A., </a:t>
            </a:r>
            <a:r>
              <a:rPr lang="en-US" sz="1100" err="1">
                <a:effectLst/>
                <a:latin typeface="Segoe UI" panose="020B0502040204020203" pitchFamily="34" charset="0"/>
                <a:ea typeface="Calibri" panose="020F0502020204030204" pitchFamily="34" charset="0"/>
              </a:rPr>
              <a:t>Lebherz</a:t>
            </a:r>
            <a:r>
              <a:rPr lang="en-US" sz="1100">
                <a:effectLst/>
                <a:latin typeface="Segoe UI" panose="020B0502040204020203" pitchFamily="34" charset="0"/>
                <a:ea typeface="Calibri" panose="020F0502020204030204" pitchFamily="34" charset="0"/>
              </a:rPr>
              <a:t> P. R. (2014). Factors influencing popularity of branded content in Facebook fan pages. </a:t>
            </a:r>
            <a:r>
              <a:rPr lang="en-US" sz="1100" i="1">
                <a:effectLst/>
                <a:latin typeface="Segoe UI" panose="020B0502040204020203" pitchFamily="34" charset="0"/>
                <a:ea typeface="Calibri" panose="020F0502020204030204" pitchFamily="34" charset="0"/>
              </a:rPr>
              <a:t>Eur. </a:t>
            </a:r>
            <a:r>
              <a:rPr lang="en-US" sz="1100" i="1" err="1">
                <a:effectLst/>
                <a:latin typeface="Segoe UI" panose="020B0502040204020203" pitchFamily="34" charset="0"/>
                <a:ea typeface="Calibri" panose="020F0502020204030204" pitchFamily="34" charset="0"/>
              </a:rPr>
              <a:t>Manag</a:t>
            </a:r>
            <a:r>
              <a:rPr lang="en-US" sz="1100" i="1">
                <a:effectLst/>
                <a:latin typeface="Segoe UI" panose="020B0502040204020203" pitchFamily="34" charset="0"/>
                <a:ea typeface="Calibri" panose="020F0502020204030204" pitchFamily="34" charset="0"/>
              </a:rPr>
              <a:t>. J</a:t>
            </a:r>
            <a:r>
              <a:rPr lang="en-US" sz="1100">
                <a:effectLst/>
                <a:latin typeface="Segoe UI" panose="020B0502040204020203" pitchFamily="34" charset="0"/>
                <a:ea typeface="Calibri" panose="020F0502020204030204" pitchFamily="34" charset="0"/>
              </a:rPr>
              <a:t>. 32, 1001–1011. 10.1016/j.emj.2014.05.001 [</a:t>
            </a:r>
            <a:r>
              <a:rPr lang="en-US" sz="1100" u="sng" err="1">
                <a:effectLst/>
                <a:latin typeface="Segoe UI" panose="020B0502040204020203" pitchFamily="34" charset="0"/>
                <a:ea typeface="Calibri" panose="020F0502020204030204" pitchFamily="34" charset="0"/>
                <a:hlinkClick r:id="rId11"/>
              </a:rPr>
              <a:t>CrossRef</a:t>
            </a:r>
            <a:r>
              <a:rPr lang="en-US" sz="1100">
                <a:effectLst/>
                <a:latin typeface="Segoe UI" panose="020B0502040204020203" pitchFamily="34" charset="0"/>
                <a:ea typeface="Calibri" panose="020F0502020204030204" pitchFamily="34" charset="0"/>
              </a:rPr>
              <a:t>] [</a:t>
            </a:r>
            <a:r>
              <a:rPr lang="en-US" sz="1100" u="sng">
                <a:effectLst/>
                <a:latin typeface="Segoe UI" panose="020B0502040204020203" pitchFamily="34" charset="0"/>
                <a:ea typeface="Calibri" panose="020F0502020204030204" pitchFamily="34" charset="0"/>
                <a:hlinkClick r:id="rId12"/>
              </a:rPr>
              <a:t>Google Scholar</a:t>
            </a:r>
            <a:r>
              <a:rPr lang="en-US" sz="1100">
                <a:effectLst/>
                <a:latin typeface="Segoe UI" panose="020B0502040204020203" pitchFamily="34" charset="0"/>
                <a:ea typeface="Calibri" panose="020F0502020204030204" pitchFamily="34" charset="0"/>
              </a:rPr>
              <a:t>]</a:t>
            </a:r>
          </a:p>
          <a:p>
            <a:pPr>
              <a:lnSpc>
                <a:spcPct val="100000"/>
              </a:lnSpc>
            </a:pPr>
            <a:r>
              <a:rPr lang="en-US" sz="1100">
                <a:effectLst/>
                <a:latin typeface="Segoe UI" panose="020B0502040204020203" pitchFamily="34" charset="0"/>
                <a:ea typeface="Calibri" panose="020F0502020204030204" pitchFamily="34" charset="0"/>
              </a:rPr>
              <a:t>She J., Zhang T., Chen Q., Zhang J., Fan W., Wang H., et al. (2022). Which social media posts generate the most buzz? Evidence from WeChat. </a:t>
            </a:r>
            <a:r>
              <a:rPr lang="en-US" sz="1100" i="1">
                <a:effectLst/>
                <a:latin typeface="Segoe UI" panose="020B0502040204020203" pitchFamily="34" charset="0"/>
                <a:ea typeface="Calibri" panose="020F0502020204030204" pitchFamily="34" charset="0"/>
              </a:rPr>
              <a:t>Internet Res</a:t>
            </a:r>
            <a:r>
              <a:rPr lang="en-US" sz="1100">
                <a:effectLst/>
                <a:latin typeface="Segoe UI" panose="020B0502040204020203" pitchFamily="34" charset="0"/>
                <a:ea typeface="Calibri" panose="020F0502020204030204" pitchFamily="34" charset="0"/>
              </a:rPr>
              <a:t>. 32, 273–291. 10.1108/INTR-12-2019-0534 [</a:t>
            </a:r>
            <a:r>
              <a:rPr lang="en-US" sz="1100" u="sng" err="1">
                <a:effectLst/>
                <a:latin typeface="Segoe UI" panose="020B0502040204020203" pitchFamily="34" charset="0"/>
                <a:ea typeface="Calibri" panose="020F0502020204030204" pitchFamily="34" charset="0"/>
                <a:hlinkClick r:id="rId13"/>
              </a:rPr>
              <a:t>CrossRef</a:t>
            </a:r>
            <a:r>
              <a:rPr lang="en-US" sz="1100">
                <a:effectLst/>
                <a:latin typeface="Segoe UI" panose="020B0502040204020203" pitchFamily="34" charset="0"/>
                <a:ea typeface="Calibri" panose="020F0502020204030204" pitchFamily="34" charset="0"/>
              </a:rPr>
              <a:t>] [</a:t>
            </a:r>
            <a:r>
              <a:rPr lang="en-US" sz="1100" u="sng">
                <a:effectLst/>
                <a:latin typeface="Segoe UI" panose="020B0502040204020203" pitchFamily="34" charset="0"/>
                <a:ea typeface="Calibri" panose="020F0502020204030204" pitchFamily="34" charset="0"/>
                <a:hlinkClick r:id="rId14"/>
              </a:rPr>
              <a:t>Google Scholar</a:t>
            </a:r>
            <a:r>
              <a:rPr lang="en-US" sz="1100">
                <a:effectLst/>
                <a:latin typeface="Segoe UI" panose="020B0502040204020203" pitchFamily="34" charset="0"/>
                <a:ea typeface="Calibri" panose="020F0502020204030204" pitchFamily="34" charset="0"/>
              </a:rPr>
              <a:t>]</a:t>
            </a:r>
          </a:p>
          <a:p>
            <a:pPr>
              <a:lnSpc>
                <a:spcPct val="100000"/>
              </a:lnSpc>
            </a:pPr>
            <a:r>
              <a:rPr lang="en-US" sz="1100">
                <a:effectLst/>
                <a:latin typeface="Segoe UI" panose="020B0502040204020203" pitchFamily="34" charset="0"/>
                <a:ea typeface="Calibri" panose="020F0502020204030204" pitchFamily="34" charset="0"/>
              </a:rPr>
              <a:t>Chen Y., Zhang H., Liu R., Ye Z., Lin J. (2019). Experimental explorations on short text topic mining between LDA and NMF based Schemes. </a:t>
            </a:r>
            <a:r>
              <a:rPr lang="en-US" sz="1100" i="1" err="1">
                <a:effectLst/>
                <a:latin typeface="Segoe UI" panose="020B0502040204020203" pitchFamily="34" charset="0"/>
                <a:ea typeface="Calibri" panose="020F0502020204030204" pitchFamily="34" charset="0"/>
              </a:rPr>
              <a:t>Knowl</a:t>
            </a:r>
            <a:r>
              <a:rPr lang="en-US" sz="1100" i="1">
                <a:effectLst/>
                <a:latin typeface="Segoe UI" panose="020B0502040204020203" pitchFamily="34" charset="0"/>
                <a:ea typeface="Calibri" panose="020F0502020204030204" pitchFamily="34" charset="0"/>
              </a:rPr>
              <a:t>. Based Syst</a:t>
            </a:r>
            <a:r>
              <a:rPr lang="en-US" sz="1100">
                <a:effectLst/>
                <a:latin typeface="Segoe UI" panose="020B0502040204020203" pitchFamily="34" charset="0"/>
                <a:ea typeface="Calibri" panose="020F0502020204030204" pitchFamily="34" charset="0"/>
              </a:rPr>
              <a:t>. 163, 1–13. 10.1016/j.knosys.2018.08.011 [</a:t>
            </a:r>
            <a:r>
              <a:rPr lang="en-US" sz="1100" u="sng" err="1">
                <a:effectLst/>
                <a:latin typeface="Segoe UI" panose="020B0502040204020203" pitchFamily="34" charset="0"/>
                <a:ea typeface="Calibri" panose="020F0502020204030204" pitchFamily="34" charset="0"/>
                <a:hlinkClick r:id="rId15"/>
              </a:rPr>
              <a:t>CrossRef</a:t>
            </a:r>
            <a:r>
              <a:rPr lang="en-US" sz="1100">
                <a:effectLst/>
                <a:latin typeface="Segoe UI" panose="020B0502040204020203" pitchFamily="34" charset="0"/>
                <a:ea typeface="Calibri" panose="020F0502020204030204" pitchFamily="34" charset="0"/>
              </a:rPr>
              <a:t>] [</a:t>
            </a:r>
            <a:r>
              <a:rPr lang="en-US" sz="1100" u="sng">
                <a:effectLst/>
                <a:latin typeface="Segoe UI" panose="020B0502040204020203" pitchFamily="34" charset="0"/>
                <a:ea typeface="Calibri" panose="020F0502020204030204" pitchFamily="34" charset="0"/>
                <a:hlinkClick r:id="rId16"/>
              </a:rPr>
              <a:t>Google Scholar</a:t>
            </a:r>
            <a:r>
              <a:rPr lang="en-US" sz="1100">
                <a:effectLst/>
                <a:latin typeface="Segoe UI" panose="020B0502040204020203" pitchFamily="34" charset="0"/>
                <a:ea typeface="Calibri" panose="020F0502020204030204" pitchFamily="34" charset="0"/>
              </a:rPr>
              <a:t>]</a:t>
            </a:r>
          </a:p>
          <a:p>
            <a:pPr>
              <a:lnSpc>
                <a:spcPct val="100000"/>
              </a:lnSpc>
            </a:pPr>
            <a:r>
              <a:rPr lang="en-US" sz="1100">
                <a:effectLst/>
                <a:latin typeface="Segoe UI" panose="020B0502040204020203" pitchFamily="34" charset="0"/>
                <a:ea typeface="Calibri" panose="020F0502020204030204" pitchFamily="34" charset="0"/>
              </a:rPr>
              <a:t>Cai G., Sun F., Sha Y. (2018). Interactive Visualization for Topic Model Curation. Tokyo: IUI Workshops. </a:t>
            </a:r>
            <a:endParaRPr lang="en-US" sz="11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6400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EC5-92FE-474C-A190-1F254D96B939}"/>
              </a:ext>
            </a:extLst>
          </p:cNvPr>
          <p:cNvSpPr>
            <a:spLocks noGrp="1"/>
          </p:cNvSpPr>
          <p:nvPr>
            <p:ph type="title"/>
          </p:nvPr>
        </p:nvSpPr>
        <p:spPr>
          <a:xfrm>
            <a:off x="6847700" y="545288"/>
            <a:ext cx="5299586" cy="779646"/>
          </a:xfrm>
          <a:ln>
            <a:noFill/>
          </a:ln>
        </p:spPr>
        <p:txBody>
          <a:bodyPr vert="horz" lIns="91440" tIns="45720" rIns="91440" bIns="45720" rtlCol="0" anchor="ctr">
            <a:normAutofit/>
          </a:bodyPr>
          <a:lstStyle/>
          <a:p>
            <a:r>
              <a:rPr lang="en-US" sz="4000"/>
              <a:t>Data Description</a:t>
            </a:r>
          </a:p>
        </p:txBody>
      </p:sp>
      <p:sp>
        <p:nvSpPr>
          <p:cNvPr id="3" name="TextBox 2">
            <a:extLst>
              <a:ext uri="{FF2B5EF4-FFF2-40B4-BE49-F238E27FC236}">
                <a16:creationId xmlns:a16="http://schemas.microsoft.com/office/drawing/2014/main" id="{FDFF64A3-3BC1-4064-BAB0-5AB4789C2970}"/>
              </a:ext>
            </a:extLst>
          </p:cNvPr>
          <p:cNvSpPr txBox="1"/>
          <p:nvPr/>
        </p:nvSpPr>
        <p:spPr>
          <a:xfrm>
            <a:off x="6589219" y="1324934"/>
            <a:ext cx="5299585" cy="5394588"/>
          </a:xfrm>
          <a:prstGeom prst="rect">
            <a:avLst/>
          </a:prstGeom>
        </p:spPr>
        <p:txBody>
          <a:bodyPr vert="horz" lIns="91440" tIns="45720" rIns="91440" bIns="45720" rtlCol="0" anchor="t">
            <a:normAutofit/>
          </a:bodyPr>
          <a:lstStyle/>
          <a:p>
            <a:pPr indent="-182880">
              <a:lnSpc>
                <a:spcPct val="90000"/>
              </a:lnSpc>
              <a:spcAft>
                <a:spcPts val="800"/>
              </a:spcAft>
              <a:buClr>
                <a:schemeClr val="accent1">
                  <a:lumMod val="75000"/>
                </a:schemeClr>
              </a:buClr>
              <a:buSzPct val="85000"/>
              <a:buFont typeface="Wingdings" pitchFamily="2" charset="2"/>
              <a:buChar char="§"/>
              <a:tabLst>
                <a:tab pos="2047875" algn="l"/>
              </a:tabLst>
            </a:pPr>
            <a:r>
              <a:rPr lang="en-US"/>
              <a:t>We will  (</a:t>
            </a:r>
            <a:r>
              <a:rPr lang="en-US">
                <a:hlinkClick r:id="rId3"/>
              </a:rPr>
              <a:t>https://www.kiva.org/build/data-snapshots</a:t>
            </a:r>
            <a:r>
              <a:rPr lang="en-US"/>
              <a:t>) for Data analysis &amp; understanding. </a:t>
            </a:r>
          </a:p>
          <a:p>
            <a:pPr indent="-182880" defTabSz="914400">
              <a:lnSpc>
                <a:spcPct val="90000"/>
              </a:lnSpc>
              <a:spcAft>
                <a:spcPts val="0"/>
              </a:spcAft>
              <a:buClr>
                <a:schemeClr val="accent1">
                  <a:lumMod val="75000"/>
                </a:schemeClr>
              </a:buClr>
              <a:buSzPct val="85000"/>
              <a:buFont typeface="Wingdings" pitchFamily="2" charset="2"/>
              <a:buChar char="§"/>
            </a:pPr>
            <a:r>
              <a:rPr lang="en-US"/>
              <a:t>Loan sample data set consists of 34 variables including</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Loan</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Loan barrower name/gender</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Place: city/zip/country</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Currency &amp; amount : funded &amp; loan amount</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Status</a:t>
            </a:r>
          </a:p>
          <a:p>
            <a:pPr marL="342900" indent="-182880">
              <a:lnSpc>
                <a:spcPct val="90000"/>
              </a:lnSpc>
              <a:buClr>
                <a:schemeClr val="accent1">
                  <a:lumMod val="75000"/>
                </a:schemeClr>
              </a:buClr>
              <a:buSzPct val="85000"/>
              <a:buFont typeface="Wingdings" pitchFamily="2" charset="2"/>
              <a:buChar char="§"/>
            </a:pPr>
            <a:r>
              <a:rPr lang="en-US"/>
              <a:t>Loan term, lender details </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Repayment interval, picture, video ID</a:t>
            </a:r>
          </a:p>
          <a:p>
            <a:pPr marL="342900" lvl="0" indent="-182880" defTabSz="914400">
              <a:lnSpc>
                <a:spcPct val="90000"/>
              </a:lnSpc>
              <a:spcAft>
                <a:spcPts val="0"/>
              </a:spcAft>
              <a:buClr>
                <a:schemeClr val="accent1">
                  <a:lumMod val="75000"/>
                </a:schemeClr>
              </a:buClr>
              <a:buSzPct val="85000"/>
              <a:buFont typeface="Wingdings" pitchFamily="2" charset="2"/>
              <a:buChar char="§"/>
            </a:pPr>
            <a:r>
              <a:rPr lang="en-US"/>
              <a:t>Distribution model, partner ID etc.</a:t>
            </a:r>
          </a:p>
          <a:p>
            <a:pPr marL="342900" indent="-182880">
              <a:lnSpc>
                <a:spcPct val="90000"/>
              </a:lnSpc>
              <a:buClr>
                <a:srgbClr val="2996D6"/>
              </a:buClr>
              <a:buSzPct val="85000"/>
              <a:buFont typeface="Wingdings" pitchFamily="2" charset="2"/>
              <a:buChar char="§"/>
            </a:pPr>
            <a:endParaRPr lang="en-US"/>
          </a:p>
          <a:p>
            <a:pPr algn="just">
              <a:buClr>
                <a:srgbClr val="2996D6"/>
              </a:buClr>
              <a:buSzPct val="85000"/>
              <a:buFont typeface="Arial" pitchFamily="2" charset="2"/>
              <a:buChar char="•"/>
            </a:pPr>
            <a:r>
              <a:rPr lang="en-IN">
                <a:ea typeface="+mn-lt"/>
                <a:cs typeface="+mn-lt"/>
              </a:rPr>
              <a:t>Lender sample: has 14 variables including details of lenders , name, date of membership, city &amp; address</a:t>
            </a:r>
            <a:r>
              <a:rPr lang="en-US">
                <a:ea typeface="+mn-lt"/>
                <a:cs typeface="+mn-lt"/>
              </a:rPr>
              <a:t> </a:t>
            </a:r>
          </a:p>
          <a:p>
            <a:pPr algn="just">
              <a:buClr>
                <a:srgbClr val="2996D6"/>
              </a:buClr>
              <a:buSzPct val="85000"/>
              <a:buFont typeface="Arial" pitchFamily="2" charset="2"/>
              <a:buChar char="•"/>
            </a:pPr>
            <a:endParaRPr lang="en-US">
              <a:ea typeface="+mn-lt"/>
              <a:cs typeface="+mn-lt"/>
            </a:endParaRPr>
          </a:p>
          <a:p>
            <a:pPr algn="just">
              <a:buClr>
                <a:srgbClr val="2996D6"/>
              </a:buClr>
              <a:buSzPct val="85000"/>
              <a:buFont typeface="Arial" pitchFamily="2" charset="2"/>
              <a:buChar char="•"/>
            </a:pPr>
            <a:r>
              <a:rPr lang="en-IN">
                <a:ea typeface="+mn-lt"/>
                <a:cs typeface="+mn-lt"/>
              </a:rPr>
              <a:t> </a:t>
            </a:r>
            <a:r>
              <a:rPr lang="en-IN" err="1">
                <a:ea typeface="+mn-lt"/>
                <a:cs typeface="+mn-lt"/>
              </a:rPr>
              <a:t>Loan_lenders</a:t>
            </a:r>
            <a:r>
              <a:rPr lang="en-IN">
                <a:ea typeface="+mn-lt"/>
                <a:cs typeface="+mn-lt"/>
              </a:rPr>
              <a:t> sample has 2 variables, </a:t>
            </a:r>
            <a:r>
              <a:rPr lang="en-IN" err="1">
                <a:ea typeface="+mn-lt"/>
                <a:cs typeface="+mn-lt"/>
              </a:rPr>
              <a:t>LoanID</a:t>
            </a:r>
            <a:r>
              <a:rPr lang="en-IN">
                <a:ea typeface="+mn-lt"/>
                <a:cs typeface="+mn-lt"/>
              </a:rPr>
              <a:t> &amp; name of the lenders</a:t>
            </a:r>
            <a:r>
              <a:rPr lang="en-US">
                <a:ea typeface="+mn-lt"/>
                <a:cs typeface="+mn-lt"/>
              </a:rPr>
              <a:t> </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911278630"/>
              </p:ext>
            </p:extLst>
          </p:nvPr>
        </p:nvGraphicFramePr>
        <p:xfrm>
          <a:off x="303196" y="397288"/>
          <a:ext cx="6027541" cy="6477089"/>
        </p:xfrm>
        <a:graphic>
          <a:graphicData uri="http://schemas.openxmlformats.org/drawingml/2006/table">
            <a:tbl>
              <a:tblPr firstRow="1" bandRow="1">
                <a:noFill/>
                <a:tableStyleId>{5C22544A-7EE6-4342-B048-85BDC9FD1C3A}</a:tableStyleId>
              </a:tblPr>
              <a:tblGrid>
                <a:gridCol w="2596095">
                  <a:extLst>
                    <a:ext uri="{9D8B030D-6E8A-4147-A177-3AD203B41FA5}">
                      <a16:colId xmlns:a16="http://schemas.microsoft.com/office/drawing/2014/main" val="20000"/>
                    </a:ext>
                  </a:extLst>
                </a:gridCol>
                <a:gridCol w="3431446">
                  <a:extLst>
                    <a:ext uri="{9D8B030D-6E8A-4147-A177-3AD203B41FA5}">
                      <a16:colId xmlns:a16="http://schemas.microsoft.com/office/drawing/2014/main" val="20001"/>
                    </a:ext>
                  </a:extLst>
                </a:gridCol>
              </a:tblGrid>
              <a:tr h="178987">
                <a:tc>
                  <a:txBody>
                    <a:bodyPr/>
                    <a:lstStyle/>
                    <a:p>
                      <a:pPr algn="l" fontAlgn="b"/>
                      <a:r>
                        <a:rPr lang="en-US" sz="1000" b="0" u="none" strike="noStrike" cap="none" spc="60">
                          <a:solidFill>
                            <a:schemeClr val="bg1"/>
                          </a:solidFill>
                          <a:effectLst/>
                        </a:rPr>
                        <a:t>Variable Name</a:t>
                      </a:r>
                      <a:endParaRPr lang="en-US" sz="1000" b="0" i="0" u="none" strike="noStrike" cap="none" spc="60">
                        <a:solidFill>
                          <a:schemeClr val="bg1"/>
                        </a:solidFill>
                        <a:effectLst/>
                        <a:latin typeface="Calibri"/>
                      </a:endParaRPr>
                    </a:p>
                  </a:txBody>
                  <a:tcPr marL="1105" marR="1105" marT="41911"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000" b="0" u="none" strike="noStrike" cap="none" spc="60">
                          <a:solidFill>
                            <a:schemeClr val="bg1"/>
                          </a:solidFill>
                          <a:effectLst/>
                        </a:rPr>
                        <a:t>Description</a:t>
                      </a:r>
                      <a:endParaRPr lang="en-US" sz="1000" b="0" i="0" u="none" strike="noStrike" cap="none" spc="60">
                        <a:solidFill>
                          <a:schemeClr val="bg1"/>
                        </a:solidFill>
                        <a:effectLst/>
                        <a:latin typeface="Calibri"/>
                      </a:endParaRPr>
                    </a:p>
                  </a:txBody>
                  <a:tcPr marL="1105" marR="1105" marT="41911"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0000"/>
                  </a:ext>
                </a:extLst>
              </a:tr>
              <a:tr h="164948">
                <a:tc>
                  <a:txBody>
                    <a:bodyPr/>
                    <a:lstStyle/>
                    <a:p>
                      <a:pPr algn="l" fontAlgn="b"/>
                      <a:r>
                        <a:rPr lang="en-US" sz="900" u="none" strike="noStrike" cap="none" spc="0">
                          <a:solidFill>
                            <a:schemeClr val="tx1"/>
                          </a:solidFill>
                          <a:effectLst/>
                        </a:rPr>
                        <a:t>LOAN_ID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l" fontAlgn="b"/>
                      <a:r>
                        <a:rPr lang="en-US" sz="900" u="none" strike="noStrike" cap="none" spc="0">
                          <a:solidFill>
                            <a:schemeClr val="tx1"/>
                          </a:solidFill>
                          <a:effectLst/>
                        </a:rPr>
                        <a:t>Unique ID for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0001"/>
                  </a:ext>
                </a:extLst>
              </a:tr>
              <a:tr h="164948">
                <a:tc>
                  <a:txBody>
                    <a:bodyPr/>
                    <a:lstStyle/>
                    <a:p>
                      <a:pPr algn="l" fontAlgn="b"/>
                      <a:r>
                        <a:rPr lang="en-US" sz="900" u="none" strike="noStrike" cap="none" spc="0">
                          <a:solidFill>
                            <a:schemeClr val="tx1"/>
                          </a:solidFill>
                          <a:effectLst/>
                        </a:rPr>
                        <a:t>LOAN_NAME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name of the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291291">
                <a:tc>
                  <a:txBody>
                    <a:bodyPr/>
                    <a:lstStyle/>
                    <a:p>
                      <a:pPr algn="l" fontAlgn="b"/>
                      <a:r>
                        <a:rPr lang="en-US" sz="900" u="none" strike="noStrike" cap="none" spc="0">
                          <a:solidFill>
                            <a:schemeClr val="tx1"/>
                          </a:solidFill>
                          <a:effectLst/>
                        </a:rPr>
                        <a:t>ORIGINAL_LANGUAGE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Language of loan description with levels English (en), Spanish (es), French (fr), Indonesian (id), Russian (ru)</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03"/>
                  </a:ext>
                </a:extLst>
              </a:tr>
              <a:tr h="164948">
                <a:tc>
                  <a:txBody>
                    <a:bodyPr/>
                    <a:lstStyle/>
                    <a:p>
                      <a:pPr algn="l" fontAlgn="b"/>
                      <a:r>
                        <a:rPr lang="en-US" sz="900" u="none" strike="noStrike" cap="none" spc="0">
                          <a:solidFill>
                            <a:schemeClr val="tx1"/>
                          </a:solidFill>
                          <a:effectLst/>
                        </a:rPr>
                        <a:t>DESCRIPTION_TRANSLATED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Loan description translated to English</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164948">
                <a:tc>
                  <a:txBody>
                    <a:bodyPr/>
                    <a:lstStyle/>
                    <a:p>
                      <a:pPr algn="l" fontAlgn="b"/>
                      <a:r>
                        <a:rPr lang="en-US" sz="900" u="none" strike="noStrike" cap="none" spc="0">
                          <a:solidFill>
                            <a:schemeClr val="tx1"/>
                          </a:solidFill>
                          <a:effectLst/>
                        </a:rPr>
                        <a:t>FUNDED_AMOUNT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Loan amount funded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05"/>
                  </a:ext>
                </a:extLst>
              </a:tr>
              <a:tr h="164948">
                <a:tc>
                  <a:txBody>
                    <a:bodyPr/>
                    <a:lstStyle/>
                    <a:p>
                      <a:pPr algn="l" fontAlgn="b"/>
                      <a:r>
                        <a:rPr lang="en-US" sz="900" u="none" strike="noStrike" cap="none" spc="0">
                          <a:solidFill>
                            <a:schemeClr val="tx1"/>
                          </a:solidFill>
                          <a:effectLst/>
                        </a:rPr>
                        <a:t>LOAN_AMOUNT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Loan Amount requested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6"/>
                  </a:ext>
                </a:extLst>
              </a:tr>
              <a:tr h="164948">
                <a:tc>
                  <a:txBody>
                    <a:bodyPr/>
                    <a:lstStyle/>
                    <a:p>
                      <a:pPr algn="l" fontAlgn="b"/>
                      <a:r>
                        <a:rPr lang="en-US" sz="900" u="none" strike="noStrike" cap="none" spc="0">
                          <a:solidFill>
                            <a:schemeClr val="tx1"/>
                          </a:solidFill>
                          <a:effectLst/>
                        </a:rPr>
                        <a:t>STATUS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Loan Status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07"/>
                  </a:ext>
                </a:extLst>
              </a:tr>
              <a:tr h="164948">
                <a:tc>
                  <a:txBody>
                    <a:bodyPr/>
                    <a:lstStyle/>
                    <a:p>
                      <a:pPr algn="l" fontAlgn="b"/>
                      <a:r>
                        <a:rPr lang="en-US" sz="900" u="none" strike="noStrike" cap="none" spc="0">
                          <a:solidFill>
                            <a:schemeClr val="tx1"/>
                          </a:solidFill>
                          <a:effectLst/>
                        </a:rPr>
                        <a:t>IMAGE_ID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Image-ID of the borrower picture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8"/>
                  </a:ext>
                </a:extLst>
              </a:tr>
              <a:tr h="164948">
                <a:tc>
                  <a:txBody>
                    <a:bodyPr/>
                    <a:lstStyle/>
                    <a:p>
                      <a:pPr algn="l" fontAlgn="b"/>
                      <a:r>
                        <a:rPr lang="en-US" sz="900" u="none" strike="noStrike" cap="none" spc="0">
                          <a:solidFill>
                            <a:schemeClr val="tx1"/>
                          </a:solidFill>
                          <a:effectLst/>
                        </a:rPr>
                        <a:t>IMAGE-BI</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Image-ID Binary level </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09"/>
                  </a:ext>
                </a:extLst>
              </a:tr>
              <a:tr h="164948">
                <a:tc>
                  <a:txBody>
                    <a:bodyPr/>
                    <a:lstStyle/>
                    <a:p>
                      <a:pPr algn="l" fontAlgn="b"/>
                      <a:r>
                        <a:rPr lang="en-US" sz="900" u="none" strike="noStrike" cap="none" spc="0">
                          <a:solidFill>
                            <a:schemeClr val="tx1"/>
                          </a:solidFill>
                          <a:effectLst/>
                        </a:rPr>
                        <a:t>ACTIVITY_NAME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Activity for which loan is requested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0"/>
                  </a:ext>
                </a:extLst>
              </a:tr>
              <a:tr h="164948">
                <a:tc>
                  <a:txBody>
                    <a:bodyPr/>
                    <a:lstStyle/>
                    <a:p>
                      <a:pPr algn="l" fontAlgn="b"/>
                      <a:r>
                        <a:rPr lang="en-US" sz="900" u="none" strike="noStrike" cap="none" spc="0">
                          <a:solidFill>
                            <a:schemeClr val="tx1"/>
                          </a:solidFill>
                          <a:effectLst/>
                        </a:rPr>
                        <a:t>SECTOR_NAME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Sector in which loan is sought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1"/>
                  </a:ext>
                </a:extLst>
              </a:tr>
              <a:tr h="164948">
                <a:tc>
                  <a:txBody>
                    <a:bodyPr/>
                    <a:lstStyle/>
                    <a:p>
                      <a:pPr algn="l" fontAlgn="b"/>
                      <a:r>
                        <a:rPr lang="en-US" sz="900" u="none" strike="noStrike" cap="none" spc="0">
                          <a:solidFill>
                            <a:schemeClr val="tx1"/>
                          </a:solidFill>
                          <a:effectLst/>
                        </a:rPr>
                        <a:t>ACTIVITY_NAME_INT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Activity name categorized into numbers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2"/>
                  </a:ext>
                </a:extLst>
              </a:tr>
              <a:tr h="164948">
                <a:tc>
                  <a:txBody>
                    <a:bodyPr/>
                    <a:lstStyle/>
                    <a:p>
                      <a:pPr algn="l" fontAlgn="b"/>
                      <a:r>
                        <a:rPr lang="en-US" sz="900" u="none" strike="noStrike" cap="none" spc="0">
                          <a:solidFill>
                            <a:schemeClr val="tx1"/>
                          </a:solidFill>
                          <a:effectLst/>
                        </a:rPr>
                        <a:t>SECTOR_NAME-INT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Sector Name categorized into numbers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3"/>
                  </a:ext>
                </a:extLst>
              </a:tr>
              <a:tr h="164948">
                <a:tc>
                  <a:txBody>
                    <a:bodyPr/>
                    <a:lstStyle/>
                    <a:p>
                      <a:pPr algn="l" fontAlgn="b"/>
                      <a:r>
                        <a:rPr lang="en-US" sz="900" u="none" strike="noStrike" cap="none" spc="0">
                          <a:solidFill>
                            <a:schemeClr val="tx1"/>
                          </a:solidFill>
                          <a:effectLst/>
                        </a:rPr>
                        <a:t>LOAN_USE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Description about use of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4"/>
                  </a:ext>
                </a:extLst>
              </a:tr>
              <a:tr h="164948">
                <a:tc>
                  <a:txBody>
                    <a:bodyPr/>
                    <a:lstStyle/>
                    <a:p>
                      <a:pPr algn="l" fontAlgn="b"/>
                      <a:r>
                        <a:rPr lang="en-US" sz="900" u="none" strike="noStrike" cap="none" spc="0">
                          <a:solidFill>
                            <a:schemeClr val="tx1"/>
                          </a:solidFill>
                          <a:effectLst/>
                        </a:rPr>
                        <a:t>COUNTRY_CODE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Country Code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5"/>
                  </a:ext>
                </a:extLst>
              </a:tr>
              <a:tr h="164948">
                <a:tc>
                  <a:txBody>
                    <a:bodyPr/>
                    <a:lstStyle/>
                    <a:p>
                      <a:pPr algn="l" fontAlgn="b"/>
                      <a:r>
                        <a:rPr lang="en-US" sz="900" u="none" strike="noStrike" cap="none" spc="0">
                          <a:solidFill>
                            <a:schemeClr val="tx1"/>
                          </a:solidFill>
                          <a:effectLst/>
                        </a:rPr>
                        <a:t>COUNTRY_NAME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Country 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6"/>
                  </a:ext>
                </a:extLst>
              </a:tr>
              <a:tr h="164948">
                <a:tc>
                  <a:txBody>
                    <a:bodyPr/>
                    <a:lstStyle/>
                    <a:p>
                      <a:pPr algn="l" fontAlgn="b"/>
                      <a:r>
                        <a:rPr lang="en-US" sz="900" u="none" strike="noStrike" cap="none" spc="0">
                          <a:solidFill>
                            <a:schemeClr val="tx1"/>
                          </a:solidFill>
                          <a:effectLst/>
                        </a:rPr>
                        <a:t>COUNTRY_CODE_INT</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Country code categorized into Numbers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7"/>
                  </a:ext>
                </a:extLst>
              </a:tr>
              <a:tr h="164948">
                <a:tc>
                  <a:txBody>
                    <a:bodyPr/>
                    <a:lstStyle/>
                    <a:p>
                      <a:pPr algn="l" fontAlgn="b"/>
                      <a:r>
                        <a:rPr lang="en-US" sz="900" u="none" strike="noStrike" cap="none" spc="0">
                          <a:solidFill>
                            <a:schemeClr val="tx1"/>
                          </a:solidFill>
                          <a:effectLst/>
                        </a:rPr>
                        <a:t>TOWN_NAME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Town Name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8"/>
                  </a:ext>
                </a:extLst>
              </a:tr>
              <a:tr h="207673">
                <a:tc>
                  <a:txBody>
                    <a:bodyPr/>
                    <a:lstStyle/>
                    <a:p>
                      <a:pPr algn="l" fontAlgn="b"/>
                      <a:r>
                        <a:rPr lang="en-US" sz="900" u="none" strike="noStrike" cap="none" spc="0">
                          <a:solidFill>
                            <a:schemeClr val="tx1"/>
                          </a:solidFill>
                          <a:effectLst/>
                        </a:rPr>
                        <a:t>CURRENCY_POLICY</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currency policy whether forex fluctuation risk is shared or standard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19"/>
                  </a:ext>
                </a:extLst>
              </a:tr>
              <a:tr h="164948">
                <a:tc>
                  <a:txBody>
                    <a:bodyPr/>
                    <a:lstStyle/>
                    <a:p>
                      <a:pPr algn="l" fontAlgn="b"/>
                      <a:r>
                        <a:rPr lang="en-US" sz="900" u="none" strike="noStrike" cap="none" spc="0">
                          <a:solidFill>
                            <a:schemeClr val="tx1"/>
                          </a:solidFill>
                          <a:effectLst/>
                        </a:rPr>
                        <a:t>CURRENCY_EXCHANGE_COVERAGE_RATE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 of Forex fluctuation risk shared between field partner &amp; lenders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20"/>
                  </a:ext>
                </a:extLst>
              </a:tr>
              <a:tr h="164948">
                <a:tc>
                  <a:txBody>
                    <a:bodyPr/>
                    <a:lstStyle/>
                    <a:p>
                      <a:pPr algn="l" fontAlgn="b"/>
                      <a:r>
                        <a:rPr lang="en-US" sz="900" u="none" strike="noStrike" cap="none" spc="0">
                          <a:solidFill>
                            <a:schemeClr val="tx1"/>
                          </a:solidFill>
                          <a:effectLst/>
                        </a:rPr>
                        <a:t>PARTNER_ID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Field partner 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21"/>
                  </a:ext>
                </a:extLst>
              </a:tr>
              <a:tr h="164948">
                <a:tc>
                  <a:txBody>
                    <a:bodyPr/>
                    <a:lstStyle/>
                    <a:p>
                      <a:pPr algn="l" fontAlgn="b"/>
                      <a:r>
                        <a:rPr lang="en-US" sz="900" u="none" strike="noStrike" cap="none" spc="0">
                          <a:solidFill>
                            <a:schemeClr val="tx1"/>
                          </a:solidFill>
                          <a:effectLst/>
                        </a:rPr>
                        <a:t>POSTED_TIME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Loan posted time in Kiva portal for fund raising</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22"/>
                  </a:ext>
                </a:extLst>
              </a:tr>
              <a:tr h="164948">
                <a:tc>
                  <a:txBody>
                    <a:bodyPr/>
                    <a:lstStyle/>
                    <a:p>
                      <a:pPr algn="l" fontAlgn="b"/>
                      <a:r>
                        <a:rPr lang="en-US" sz="900" u="none" strike="noStrike" cap="none" spc="0">
                          <a:solidFill>
                            <a:schemeClr val="tx1"/>
                          </a:solidFill>
                          <a:effectLst/>
                        </a:rPr>
                        <a:t>PLANNED_EXPIRATION_TIME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expiration time of the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23"/>
                  </a:ext>
                </a:extLst>
              </a:tr>
              <a:tr h="164948">
                <a:tc>
                  <a:txBody>
                    <a:bodyPr/>
                    <a:lstStyle/>
                    <a:p>
                      <a:pPr algn="l" fontAlgn="b"/>
                      <a:r>
                        <a:rPr lang="en-US" sz="900" u="none" strike="noStrike" cap="none" spc="0">
                          <a:solidFill>
                            <a:schemeClr val="tx1"/>
                          </a:solidFill>
                          <a:effectLst/>
                        </a:rPr>
                        <a:t>DISBURSE_TIME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Disbursed time of the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24"/>
                  </a:ext>
                </a:extLst>
              </a:tr>
              <a:tr h="164948">
                <a:tc>
                  <a:txBody>
                    <a:bodyPr/>
                    <a:lstStyle/>
                    <a:p>
                      <a:pPr algn="l" fontAlgn="b"/>
                      <a:r>
                        <a:rPr lang="en-US" sz="900" u="none" strike="noStrike" cap="none" spc="0">
                          <a:solidFill>
                            <a:schemeClr val="tx1"/>
                          </a:solidFill>
                          <a:effectLst/>
                        </a:rPr>
                        <a:t>RAISED_TIME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Loan application raised time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25"/>
                  </a:ext>
                </a:extLst>
              </a:tr>
              <a:tr h="164948">
                <a:tc>
                  <a:txBody>
                    <a:bodyPr/>
                    <a:lstStyle/>
                    <a:p>
                      <a:pPr algn="l" fontAlgn="b"/>
                      <a:r>
                        <a:rPr lang="en-US" sz="900" u="none" strike="noStrike" cap="none" spc="0">
                          <a:solidFill>
                            <a:schemeClr val="tx1"/>
                          </a:solidFill>
                          <a:effectLst/>
                        </a:rPr>
                        <a:t>LENDER_TERM</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Lender terms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26"/>
                  </a:ext>
                </a:extLst>
              </a:tr>
              <a:tr h="164948">
                <a:tc>
                  <a:txBody>
                    <a:bodyPr/>
                    <a:lstStyle/>
                    <a:p>
                      <a:pPr algn="l" fontAlgn="b"/>
                      <a:r>
                        <a:rPr lang="en-US" sz="900" u="none" strike="noStrike" cap="none" spc="0">
                          <a:solidFill>
                            <a:schemeClr val="tx1"/>
                          </a:solidFill>
                          <a:effectLst/>
                        </a:rPr>
                        <a:t>NUM_LENDERS_TOTAL</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Total number of lenders for a given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27"/>
                  </a:ext>
                </a:extLst>
              </a:tr>
              <a:tr h="164948">
                <a:tc>
                  <a:txBody>
                    <a:bodyPr/>
                    <a:lstStyle/>
                    <a:p>
                      <a:pPr algn="l" fontAlgn="b"/>
                      <a:r>
                        <a:rPr lang="en-US" sz="900" u="none" strike="noStrike" cap="none" spc="0">
                          <a:solidFill>
                            <a:schemeClr val="tx1"/>
                          </a:solidFill>
                          <a:effectLst/>
                        </a:rPr>
                        <a:t>NUM_JOURNAL_ENTRIES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Number of journal entries for a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28"/>
                  </a:ext>
                </a:extLst>
              </a:tr>
              <a:tr h="164948">
                <a:tc>
                  <a:txBody>
                    <a:bodyPr/>
                    <a:lstStyle/>
                    <a:p>
                      <a:pPr algn="l" fontAlgn="b"/>
                      <a:r>
                        <a:rPr lang="en-US" sz="900" u="none" strike="noStrike" cap="none" spc="0">
                          <a:solidFill>
                            <a:schemeClr val="tx1"/>
                          </a:solidFill>
                          <a:effectLst/>
                        </a:rPr>
                        <a:t>NUM_BULK_ENTRIES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No of bulk entries for a loan</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29"/>
                  </a:ext>
                </a:extLst>
              </a:tr>
              <a:tr h="164948">
                <a:tc>
                  <a:txBody>
                    <a:bodyPr/>
                    <a:lstStyle/>
                    <a:p>
                      <a:pPr algn="l" fontAlgn="b"/>
                      <a:r>
                        <a:rPr lang="en-US" sz="900" u="none" strike="noStrike" cap="none" spc="0">
                          <a:solidFill>
                            <a:schemeClr val="tx1"/>
                          </a:solidFill>
                          <a:effectLst/>
                        </a:rPr>
                        <a:t>BORROWER_GENDERS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Gender of the borrower</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30"/>
                  </a:ext>
                </a:extLst>
              </a:tr>
              <a:tr h="164948">
                <a:tc>
                  <a:txBody>
                    <a:bodyPr/>
                    <a:lstStyle/>
                    <a:p>
                      <a:pPr algn="l" fontAlgn="b"/>
                      <a:r>
                        <a:rPr lang="en-US" sz="900" u="none" strike="noStrike" cap="none" spc="0">
                          <a:solidFill>
                            <a:schemeClr val="tx1"/>
                          </a:solidFill>
                          <a:effectLst/>
                        </a:rPr>
                        <a:t>REPAYMENT_INTERVAL</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Repayment schedule</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31"/>
                  </a:ext>
                </a:extLst>
              </a:tr>
              <a:tr h="207673">
                <a:tc>
                  <a:txBody>
                    <a:bodyPr/>
                    <a:lstStyle/>
                    <a:p>
                      <a:pPr algn="l" fontAlgn="b"/>
                      <a:r>
                        <a:rPr lang="en-US" sz="900" u="none" strike="noStrike" cap="none" spc="0">
                          <a:solidFill>
                            <a:schemeClr val="tx1"/>
                          </a:solidFill>
                          <a:effectLst/>
                        </a:rPr>
                        <a:t>DISTRIBUTION_MODEL</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Loan distribution model whether it is Direct or through field partner</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32"/>
                  </a:ext>
                </a:extLst>
              </a:tr>
              <a:tr h="164948">
                <a:tc>
                  <a:txBody>
                    <a:bodyPr/>
                    <a:lstStyle/>
                    <a:p>
                      <a:pPr algn="l" fontAlgn="b"/>
                      <a:r>
                        <a:rPr lang="en-US" sz="900" u="none" strike="noStrike" cap="none" spc="0">
                          <a:solidFill>
                            <a:schemeClr val="tx1"/>
                          </a:solidFill>
                          <a:effectLst/>
                        </a:rPr>
                        <a:t>BORROWER_NAMES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900" u="none" strike="noStrike" cap="none" spc="0">
                          <a:solidFill>
                            <a:schemeClr val="tx1"/>
                          </a:solidFill>
                          <a:effectLst/>
                        </a:rPr>
                        <a:t>names of borrowers</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0033"/>
                  </a:ext>
                </a:extLst>
              </a:tr>
              <a:tr h="164948">
                <a:tc>
                  <a:txBody>
                    <a:bodyPr/>
                    <a:lstStyle/>
                    <a:p>
                      <a:pPr algn="l" fontAlgn="b"/>
                      <a:r>
                        <a:rPr lang="en-US" sz="900" u="none" strike="noStrike" cap="none" spc="0">
                          <a:solidFill>
                            <a:schemeClr val="tx1"/>
                          </a:solidFill>
                          <a:effectLst/>
                        </a:rPr>
                        <a:t>VIdeoID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900" u="none" strike="noStrike" cap="none" spc="0">
                          <a:solidFill>
                            <a:schemeClr val="tx1"/>
                          </a:solidFill>
                          <a:effectLst/>
                        </a:rPr>
                        <a:t>If a video was posted, its ID.</a:t>
                      </a:r>
                      <a:endParaRPr lang="en-US" sz="900" b="0" i="0" u="none" strike="noStrike" cap="none" spc="0">
                        <a:solidFill>
                          <a:schemeClr val="tx1"/>
                        </a:solidFill>
                        <a:effectLst/>
                        <a:latin typeface="Calibri"/>
                      </a:endParaRPr>
                    </a:p>
                  </a:txBody>
                  <a:tcPr marL="1105" marR="1105" marT="41911"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34"/>
                  </a:ext>
                </a:extLst>
              </a:tr>
            </a:tbl>
          </a:graphicData>
        </a:graphic>
      </p:graphicFrame>
    </p:spTree>
    <p:extLst>
      <p:ext uri="{BB962C8B-B14F-4D97-AF65-F5344CB8AC3E}">
        <p14:creationId xmlns:p14="http://schemas.microsoft.com/office/powerpoint/2010/main" val="167350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Rectangle 2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146AE-C4BD-D344-51A0-D8BF7408E283}"/>
              </a:ext>
            </a:extLst>
          </p:cNvPr>
          <p:cNvSpPr>
            <a:spLocks noGrp="1"/>
          </p:cNvSpPr>
          <p:nvPr>
            <p:ph type="title"/>
          </p:nvPr>
        </p:nvSpPr>
        <p:spPr>
          <a:xfrm>
            <a:off x="672280" y="944752"/>
            <a:ext cx="3259016" cy="1462692"/>
          </a:xfrm>
        </p:spPr>
        <p:txBody>
          <a:bodyPr>
            <a:normAutofit/>
          </a:bodyPr>
          <a:lstStyle/>
          <a:p>
            <a:r>
              <a:rPr lang="en-US">
                <a:solidFill>
                  <a:schemeClr val="bg1">
                    <a:lumMod val="75000"/>
                    <a:lumOff val="25000"/>
                  </a:schemeClr>
                </a:solidFill>
              </a:rPr>
              <a:t>Sample Data</a:t>
            </a:r>
          </a:p>
        </p:txBody>
      </p:sp>
      <p:sp>
        <p:nvSpPr>
          <p:cNvPr id="48" name="Rectangle 3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3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3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7101AB-46EE-55CB-0547-58850F9E4434}"/>
              </a:ext>
            </a:extLst>
          </p:cNvPr>
          <p:cNvSpPr>
            <a:spLocks noGrp="1"/>
          </p:cNvSpPr>
          <p:nvPr>
            <p:ph idx="1"/>
          </p:nvPr>
        </p:nvSpPr>
        <p:spPr>
          <a:xfrm>
            <a:off x="671513" y="2536031"/>
            <a:ext cx="3123783" cy="3671936"/>
          </a:xfrm>
        </p:spPr>
        <p:txBody>
          <a:bodyPr anchor="t">
            <a:normAutofit/>
          </a:bodyPr>
          <a:lstStyle/>
          <a:p>
            <a:r>
              <a:rPr lang="en-US">
                <a:solidFill>
                  <a:schemeClr val="bg1">
                    <a:lumMod val="75000"/>
                    <a:lumOff val="25000"/>
                  </a:schemeClr>
                </a:solidFill>
              </a:rPr>
              <a:t>Loan Data Set</a:t>
            </a:r>
          </a:p>
        </p:txBody>
      </p:sp>
      <p:pic>
        <p:nvPicPr>
          <p:cNvPr id="4" name="Picture 3">
            <a:extLst>
              <a:ext uri="{FF2B5EF4-FFF2-40B4-BE49-F238E27FC236}">
                <a16:creationId xmlns:a16="http://schemas.microsoft.com/office/drawing/2014/main" id="{09A66C60-3CFE-C281-452A-258B9C5DA895}"/>
              </a:ext>
            </a:extLst>
          </p:cNvPr>
          <p:cNvPicPr>
            <a:picLocks noChangeAspect="1"/>
          </p:cNvPicPr>
          <p:nvPr/>
        </p:nvPicPr>
        <p:blipFill rotWithShape="1">
          <a:blip r:embed="rId2"/>
          <a:srcRect l="5996" r="21099" b="2"/>
          <a:stretch/>
        </p:blipFill>
        <p:spPr>
          <a:xfrm>
            <a:off x="4241830" y="601200"/>
            <a:ext cx="7503636" cy="5789365"/>
          </a:xfrm>
          <a:prstGeom prst="rect">
            <a:avLst/>
          </a:prstGeom>
        </p:spPr>
      </p:pic>
    </p:spTree>
    <p:extLst>
      <p:ext uri="{BB962C8B-B14F-4D97-AF65-F5344CB8AC3E}">
        <p14:creationId xmlns:p14="http://schemas.microsoft.com/office/powerpoint/2010/main" val="15381629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601255" y="702155"/>
            <a:ext cx="3650644" cy="1003355"/>
          </a:xfrm>
        </p:spPr>
        <p:txBody>
          <a:bodyPr>
            <a:normAutofit/>
          </a:bodyPr>
          <a:lstStyle/>
          <a:p>
            <a:r>
              <a:rPr lang="en-US" b="0" i="0">
                <a:solidFill>
                  <a:srgbClr val="FFFFFF"/>
                </a:solidFill>
                <a:effectLst/>
                <a:latin typeface="Lato Extended"/>
              </a:rPr>
              <a:t>Research Methods</a:t>
            </a:r>
            <a:endParaRPr lang="en-US">
              <a:solidFill>
                <a:srgbClr val="FFFFFF"/>
              </a:solidFill>
            </a:endParaRPr>
          </a:p>
        </p:txBody>
      </p:sp>
      <p:sp>
        <p:nvSpPr>
          <p:cNvPr id="20" name="Content Placeholder 7">
            <a:extLst>
              <a:ext uri="{FF2B5EF4-FFF2-40B4-BE49-F238E27FC236}">
                <a16:creationId xmlns:a16="http://schemas.microsoft.com/office/drawing/2014/main" id="{FD4DA2A2-796F-DAD9-B445-06C075147B2B}"/>
              </a:ext>
            </a:extLst>
          </p:cNvPr>
          <p:cNvSpPr>
            <a:spLocks noGrp="1"/>
          </p:cNvSpPr>
          <p:nvPr>
            <p:ph idx="1"/>
          </p:nvPr>
        </p:nvSpPr>
        <p:spPr>
          <a:xfrm>
            <a:off x="4407613" y="702155"/>
            <a:ext cx="7510409" cy="5624979"/>
          </a:xfrm>
        </p:spPr>
        <p:txBody>
          <a:bodyPr>
            <a:noAutofit/>
          </a:bodyPr>
          <a:lstStyle/>
          <a:p>
            <a:r>
              <a:rPr lang="en-US" sz="1200">
                <a:solidFill>
                  <a:schemeClr val="bg1"/>
                </a:solidFill>
                <a:effectLst/>
                <a:latin typeface="Segoe UI" panose="020B0502040204020203" pitchFamily="34" charset="0"/>
                <a:ea typeface="Calibri" panose="020F0502020204030204" pitchFamily="34" charset="0"/>
              </a:rPr>
              <a:t>To conduct Machine Learning projects efficiently, it is important to define the tasks to be completed and the roles involved. This defines a structured process that drives the project team towards a well-defined goal and ensures a collective understanding of the business needs</a:t>
            </a:r>
          </a:p>
          <a:p>
            <a:r>
              <a:rPr lang="en-US" sz="1200">
                <a:solidFill>
                  <a:schemeClr val="bg1"/>
                </a:solidFill>
                <a:effectLst/>
                <a:latin typeface="Segoe UI" panose="020B0502040204020203" pitchFamily="34" charset="0"/>
                <a:ea typeface="Calibri" panose="020F0502020204030204" pitchFamily="34" charset="0"/>
              </a:rPr>
              <a:t>We adapted the well-known and widely accepted </a:t>
            </a:r>
            <a:r>
              <a:rPr lang="en-US" sz="1200" b="1">
                <a:solidFill>
                  <a:schemeClr val="bg1"/>
                </a:solidFill>
                <a:effectLst/>
                <a:latin typeface="Segoe UI" panose="020B0502040204020203" pitchFamily="34" charset="0"/>
                <a:ea typeface="Calibri" panose="020F0502020204030204" pitchFamily="34" charset="0"/>
              </a:rPr>
              <a:t>Cross-Industry Standard Process for Data Mining (CRISP-DM)</a:t>
            </a:r>
            <a:r>
              <a:rPr lang="en-US" sz="1200">
                <a:solidFill>
                  <a:schemeClr val="bg1"/>
                </a:solidFill>
                <a:effectLst/>
                <a:latin typeface="Segoe UI" panose="020B0502040204020203" pitchFamily="34" charset="0"/>
                <a:ea typeface="Calibri" panose="020F0502020204030204" pitchFamily="34" charset="0"/>
              </a:rPr>
              <a:t> (F. Martínez-Plumed et al., 2021) to reflect Machine Learning specifics and ensure a successful execution of Machine Learning projects</a:t>
            </a:r>
          </a:p>
          <a:p>
            <a:r>
              <a:rPr lang="en-US" sz="1200">
                <a:solidFill>
                  <a:schemeClr val="bg1"/>
                </a:solidFill>
                <a:effectLst/>
                <a:latin typeface="Segoe UI" panose="020B0502040204020203" pitchFamily="34" charset="0"/>
                <a:ea typeface="Calibri" panose="020F0502020204030204" pitchFamily="34" charset="0"/>
              </a:rPr>
              <a:t>CRISP DM methodology has </a:t>
            </a:r>
            <a:r>
              <a:rPr lang="en-US" sz="1200" b="1">
                <a:solidFill>
                  <a:schemeClr val="bg1"/>
                </a:solidFill>
                <a:effectLst/>
                <a:latin typeface="Segoe UI" panose="020B0502040204020203" pitchFamily="34" charset="0"/>
                <a:ea typeface="Calibri" panose="020F0502020204030204" pitchFamily="34" charset="0"/>
              </a:rPr>
              <a:t>six steps</a:t>
            </a:r>
            <a:r>
              <a:rPr lang="en-US" sz="1200">
                <a:solidFill>
                  <a:schemeClr val="bg1"/>
                </a:solidFill>
                <a:effectLst/>
                <a:latin typeface="Segoe UI" panose="020B0502040204020203" pitchFamily="34" charset="0"/>
                <a:ea typeface="Calibri" panose="020F0502020204030204" pitchFamily="34" charset="0"/>
              </a:rPr>
              <a:t>, starting with basic understanding of the business &amp; the need of data mining project and ends with deployment of solution to meet the specific objective of business need. The key to success of any CRISP DM project is to ensure initial steps are strong &amp; correct as lateral steps provides the outcome on data &amp; assumptions considered in earlier steps</a:t>
            </a:r>
          </a:p>
          <a:p>
            <a:pPr marL="228600" algn="just">
              <a:lnSpc>
                <a:spcPct val="107000"/>
              </a:lnSpc>
              <a:spcAft>
                <a:spcPts val="800"/>
              </a:spcAft>
            </a:pPr>
            <a:r>
              <a:rPr lang="en-US" sz="1200" b="1">
                <a:solidFill>
                  <a:schemeClr val="bg1"/>
                </a:solidFill>
                <a:effectLst/>
                <a:latin typeface="Segoe UI" panose="020B0502040204020203" pitchFamily="34" charset="0"/>
              </a:rPr>
              <a:t>Model Building: </a:t>
            </a:r>
          </a:p>
          <a:p>
            <a:pPr marL="0" indent="0" algn="just">
              <a:lnSpc>
                <a:spcPct val="107000"/>
              </a:lnSpc>
              <a:spcAft>
                <a:spcPts val="800"/>
              </a:spcAft>
              <a:buNone/>
            </a:pPr>
            <a:r>
              <a:rPr lang="en-US" sz="1200">
                <a:solidFill>
                  <a:schemeClr val="bg1"/>
                </a:solidFill>
                <a:effectLst/>
                <a:latin typeface="Segoe UI" panose="020B0502040204020203" pitchFamily="34" charset="0"/>
                <a:ea typeface="Calibri" panose="020F0502020204030204" pitchFamily="34" charset="0"/>
              </a:rPr>
              <a:t>In this step, we shall use several types of predictive models on the transformed data to conduct experiments to determine best suited model based on model efficiency, &amp; confusion matrix results. We explored 5 Data Mining &amp; Machine Learning Models on our data set as shown in below figure.</a:t>
            </a:r>
            <a:endParaRPr lang="en-US" sz="1200">
              <a:solidFill>
                <a:schemeClr val="bg1"/>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arabicPeriod"/>
              <a:tabLst>
                <a:tab pos="914400" algn="l"/>
              </a:tabLst>
            </a:pPr>
            <a:r>
              <a:rPr lang="en-US" sz="1200">
                <a:solidFill>
                  <a:schemeClr val="bg1"/>
                </a:solidFill>
                <a:effectLst/>
                <a:latin typeface="Segoe UI" panose="020B0502040204020203" pitchFamily="34" charset="0"/>
                <a:ea typeface="Calibri" panose="020F0502020204030204" pitchFamily="34" charset="0"/>
              </a:rPr>
              <a:t>Regression </a:t>
            </a:r>
            <a:endParaRPr lang="en-US" sz="1200">
              <a:solidFill>
                <a:schemeClr val="bg1"/>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arabicPeriod"/>
              <a:tabLst>
                <a:tab pos="914400" algn="l"/>
              </a:tabLst>
            </a:pPr>
            <a:r>
              <a:rPr lang="en-US" sz="1200">
                <a:solidFill>
                  <a:schemeClr val="bg1"/>
                </a:solidFill>
                <a:effectLst/>
                <a:latin typeface="Segoe UI" panose="020B0502040204020203" pitchFamily="34" charset="0"/>
                <a:ea typeface="Calibri" panose="020F0502020204030204" pitchFamily="34" charset="0"/>
              </a:rPr>
              <a:t>Decision Tree</a:t>
            </a:r>
            <a:endParaRPr lang="en-US" sz="1200">
              <a:solidFill>
                <a:schemeClr val="bg1"/>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arabicPeriod"/>
              <a:tabLst>
                <a:tab pos="914400" algn="l"/>
              </a:tabLst>
            </a:pPr>
            <a:r>
              <a:rPr lang="en-US" sz="1200">
                <a:solidFill>
                  <a:schemeClr val="bg1"/>
                </a:solidFill>
                <a:effectLst/>
                <a:latin typeface="Segoe UI" panose="020B0502040204020203" pitchFamily="34" charset="0"/>
                <a:ea typeface="Calibri" panose="020F0502020204030204" pitchFamily="34" charset="0"/>
              </a:rPr>
              <a:t>Random Forest</a:t>
            </a:r>
            <a:endParaRPr lang="en-US" sz="1200">
              <a:solidFill>
                <a:schemeClr val="bg1"/>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arabicPeriod"/>
              <a:tabLst>
                <a:tab pos="914400" algn="l"/>
              </a:tabLst>
            </a:pPr>
            <a:r>
              <a:rPr lang="en-US" sz="1200">
                <a:solidFill>
                  <a:schemeClr val="bg1"/>
                </a:solidFill>
                <a:effectLst/>
                <a:latin typeface="Segoe UI" panose="020B0502040204020203" pitchFamily="34" charset="0"/>
                <a:ea typeface="Calibri" panose="020F0502020204030204" pitchFamily="34" charset="0"/>
              </a:rPr>
              <a:t>Naïve bayes</a:t>
            </a:r>
            <a:endParaRPr lang="en-US" sz="1200">
              <a:solidFill>
                <a:schemeClr val="bg1"/>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arabicPeriod"/>
              <a:tabLst>
                <a:tab pos="914400" algn="l"/>
              </a:tabLst>
            </a:pPr>
            <a:r>
              <a:rPr lang="en-US" sz="1200">
                <a:solidFill>
                  <a:schemeClr val="bg1"/>
                </a:solidFill>
                <a:effectLst/>
                <a:latin typeface="Segoe UI" panose="020B0502040204020203" pitchFamily="34" charset="0"/>
                <a:ea typeface="Calibri" panose="020F0502020204030204" pitchFamily="34" charset="0"/>
              </a:rPr>
              <a:t>Neural Network</a:t>
            </a:r>
            <a:endParaRPr lang="en-US" sz="1200">
              <a:solidFill>
                <a:schemeClr val="bg1"/>
              </a:solidFill>
              <a:effectLst/>
              <a:latin typeface="Calibri" panose="020F0502020204030204" pitchFamily="34" charset="0"/>
              <a:ea typeface="Calibri" panose="020F0502020204030204" pitchFamily="34" charset="0"/>
            </a:endParaRPr>
          </a:p>
          <a:p>
            <a:r>
              <a:rPr lang="en-US" sz="1200">
                <a:solidFill>
                  <a:schemeClr val="bg1"/>
                </a:solidFill>
                <a:effectLst/>
                <a:latin typeface="Segoe UI" panose="020B0502040204020203" pitchFamily="34" charset="0"/>
                <a:ea typeface="Calibri" panose="020F0502020204030204" pitchFamily="34" charset="0"/>
              </a:rPr>
              <a:t>We used topic modeling approach to determine key features from loan description data. </a:t>
            </a:r>
            <a:endParaRPr lang="en-US" sz="1200">
              <a:solidFill>
                <a:schemeClr val="bg1"/>
              </a:solidFill>
            </a:endParaRPr>
          </a:p>
        </p:txBody>
      </p:sp>
      <p:pic>
        <p:nvPicPr>
          <p:cNvPr id="4" name="Content Placeholder 3">
            <a:extLst>
              <a:ext uri="{FF2B5EF4-FFF2-40B4-BE49-F238E27FC236}">
                <a16:creationId xmlns:a16="http://schemas.microsoft.com/office/drawing/2014/main" id="{5AF04F75-959B-8982-53E8-3AD0AD0C5D0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4421" y="2002520"/>
            <a:ext cx="3544693" cy="4036551"/>
          </a:xfrm>
          <a:prstGeom prst="rect">
            <a:avLst/>
          </a:prstGeom>
        </p:spPr>
      </p:pic>
    </p:spTree>
    <p:extLst>
      <p:ext uri="{BB962C8B-B14F-4D97-AF65-F5344CB8AC3E}">
        <p14:creationId xmlns:p14="http://schemas.microsoft.com/office/powerpoint/2010/main" val="252232553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1C2C-C8A6-B44C-3D6F-C3516F4C4C9B}"/>
              </a:ext>
            </a:extLst>
          </p:cNvPr>
          <p:cNvSpPr>
            <a:spLocks noGrp="1"/>
          </p:cNvSpPr>
          <p:nvPr>
            <p:ph type="title"/>
          </p:nvPr>
        </p:nvSpPr>
        <p:spPr>
          <a:xfrm>
            <a:off x="2147299" y="719413"/>
            <a:ext cx="9015573" cy="1359579"/>
          </a:xfrm>
          <a:ln>
            <a:noFill/>
          </a:ln>
        </p:spPr>
        <p:txBody>
          <a:bodyPr>
            <a:normAutofit/>
          </a:bodyPr>
          <a:lstStyle/>
          <a:p>
            <a:r>
              <a:rPr lang="en-US" sz="3200"/>
              <a:t>Model Building &amp; Research methods</a:t>
            </a:r>
          </a:p>
        </p:txBody>
      </p:sp>
      <p:grpSp>
        <p:nvGrpSpPr>
          <p:cNvPr id="10" name="Group 9">
            <a:extLst>
              <a:ext uri="{FF2B5EF4-FFF2-40B4-BE49-F238E27FC236}">
                <a16:creationId xmlns:a16="http://schemas.microsoft.com/office/drawing/2014/main" id="{4D9CBD83-0F95-5133-E609-64AD62EF263F}"/>
              </a:ext>
            </a:extLst>
          </p:cNvPr>
          <p:cNvGrpSpPr/>
          <p:nvPr/>
        </p:nvGrpSpPr>
        <p:grpSpPr>
          <a:xfrm>
            <a:off x="549668" y="2879572"/>
            <a:ext cx="11260476" cy="1883587"/>
            <a:chOff x="445874" y="2628894"/>
            <a:chExt cx="11300252" cy="2053470"/>
          </a:xfrm>
        </p:grpSpPr>
        <p:grpSp>
          <p:nvGrpSpPr>
            <p:cNvPr id="14" name="Group 13">
              <a:extLst>
                <a:ext uri="{FF2B5EF4-FFF2-40B4-BE49-F238E27FC236}">
                  <a16:creationId xmlns:a16="http://schemas.microsoft.com/office/drawing/2014/main" id="{DD866E95-6F54-9C6D-86CD-30039F3C89FB}"/>
                </a:ext>
              </a:extLst>
            </p:cNvPr>
            <p:cNvGrpSpPr/>
            <p:nvPr/>
          </p:nvGrpSpPr>
          <p:grpSpPr>
            <a:xfrm>
              <a:off x="445874" y="2628894"/>
              <a:ext cx="11300252" cy="800106"/>
              <a:chOff x="540127" y="1725088"/>
              <a:chExt cx="11300252" cy="800106"/>
            </a:xfrm>
          </p:grpSpPr>
          <p:sp>
            <p:nvSpPr>
              <p:cNvPr id="30" name="Rectangle: Rounded Corners 21">
                <a:extLst>
                  <a:ext uri="{FF2B5EF4-FFF2-40B4-BE49-F238E27FC236}">
                    <a16:creationId xmlns:a16="http://schemas.microsoft.com/office/drawing/2014/main" id="{C2EAB496-5F49-47AF-FB9E-63296EFDF978}"/>
                  </a:ext>
                </a:extLst>
              </p:cNvPr>
              <p:cNvSpPr/>
              <p:nvPr/>
            </p:nvSpPr>
            <p:spPr>
              <a:xfrm>
                <a:off x="540127" y="1725089"/>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Data</a:t>
                </a:r>
              </a:p>
            </p:txBody>
          </p:sp>
          <p:sp>
            <p:nvSpPr>
              <p:cNvPr id="31" name="Rectangle: Rounded Corners 25">
                <a:extLst>
                  <a:ext uri="{FF2B5EF4-FFF2-40B4-BE49-F238E27FC236}">
                    <a16:creationId xmlns:a16="http://schemas.microsoft.com/office/drawing/2014/main" id="{9CA6E9E3-18BF-069F-5510-703D9A2AF978}"/>
                  </a:ext>
                </a:extLst>
              </p:cNvPr>
              <p:cNvSpPr/>
              <p:nvPr/>
            </p:nvSpPr>
            <p:spPr>
              <a:xfrm>
                <a:off x="2468783" y="1725089"/>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Target</a:t>
                </a:r>
              </a:p>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Data</a:t>
                </a:r>
              </a:p>
            </p:txBody>
          </p:sp>
          <p:sp>
            <p:nvSpPr>
              <p:cNvPr id="32" name="Rectangle: Rounded Corners 26">
                <a:extLst>
                  <a:ext uri="{FF2B5EF4-FFF2-40B4-BE49-F238E27FC236}">
                    <a16:creationId xmlns:a16="http://schemas.microsoft.com/office/drawing/2014/main" id="{274B8BA7-33B2-C36E-532B-9753BDC4B634}"/>
                  </a:ext>
                </a:extLst>
              </p:cNvPr>
              <p:cNvSpPr/>
              <p:nvPr/>
            </p:nvSpPr>
            <p:spPr>
              <a:xfrm>
                <a:off x="4397439" y="1725089"/>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Clean</a:t>
                </a:r>
              </a:p>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Data</a:t>
                </a:r>
              </a:p>
            </p:txBody>
          </p:sp>
          <p:sp>
            <p:nvSpPr>
              <p:cNvPr id="33" name="Rectangle: Rounded Corners 27">
                <a:extLst>
                  <a:ext uri="{FF2B5EF4-FFF2-40B4-BE49-F238E27FC236}">
                    <a16:creationId xmlns:a16="http://schemas.microsoft.com/office/drawing/2014/main" id="{FA39E148-AF93-FC95-10D6-33D7E55AC53A}"/>
                  </a:ext>
                </a:extLst>
              </p:cNvPr>
              <p:cNvSpPr/>
              <p:nvPr/>
            </p:nvSpPr>
            <p:spPr>
              <a:xfrm>
                <a:off x="6326095" y="1725089"/>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Patterns</a:t>
                </a:r>
              </a:p>
            </p:txBody>
          </p:sp>
          <p:sp>
            <p:nvSpPr>
              <p:cNvPr id="34" name="Rectangle: Rounded Corners 28">
                <a:extLst>
                  <a:ext uri="{FF2B5EF4-FFF2-40B4-BE49-F238E27FC236}">
                    <a16:creationId xmlns:a16="http://schemas.microsoft.com/office/drawing/2014/main" id="{5BB839BD-300E-F214-F6F7-8F2DE9CC070F}"/>
                  </a:ext>
                </a:extLst>
              </p:cNvPr>
              <p:cNvSpPr/>
              <p:nvPr/>
            </p:nvSpPr>
            <p:spPr>
              <a:xfrm>
                <a:off x="8254751" y="1725089"/>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Insight</a:t>
                </a:r>
              </a:p>
            </p:txBody>
          </p:sp>
          <p:sp>
            <p:nvSpPr>
              <p:cNvPr id="35" name="Rectangle: Rounded Corners 29">
                <a:extLst>
                  <a:ext uri="{FF2B5EF4-FFF2-40B4-BE49-F238E27FC236}">
                    <a16:creationId xmlns:a16="http://schemas.microsoft.com/office/drawing/2014/main" id="{81C60DDE-FBBF-C021-3593-B4EB1BA2DCBF}"/>
                  </a:ext>
                </a:extLst>
              </p:cNvPr>
              <p:cNvSpPr/>
              <p:nvPr/>
            </p:nvSpPr>
            <p:spPr>
              <a:xfrm>
                <a:off x="10183406" y="1725088"/>
                <a:ext cx="1656973" cy="800105"/>
              </a:xfrm>
              <a:prstGeom prst="roundRect">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Action</a:t>
                </a:r>
              </a:p>
            </p:txBody>
          </p:sp>
        </p:grpSp>
        <p:sp>
          <p:nvSpPr>
            <p:cNvPr id="15" name="Rectangle 14">
              <a:extLst>
                <a:ext uri="{FF2B5EF4-FFF2-40B4-BE49-F238E27FC236}">
                  <a16:creationId xmlns:a16="http://schemas.microsoft.com/office/drawing/2014/main" id="{3C6622EC-63FF-AF4B-1DA6-73E78E0AE4F5}"/>
                </a:ext>
              </a:extLst>
            </p:cNvPr>
            <p:cNvSpPr/>
            <p:nvPr/>
          </p:nvSpPr>
          <p:spPr>
            <a:xfrm>
              <a:off x="2215828" y="3058297"/>
              <a:ext cx="45719" cy="1098266"/>
            </a:xfrm>
            <a:prstGeom prst="rect">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50">
              <a:extLst>
                <a:ext uri="{FF2B5EF4-FFF2-40B4-BE49-F238E27FC236}">
                  <a16:creationId xmlns:a16="http://schemas.microsoft.com/office/drawing/2014/main" id="{41ACBE7E-DA16-FF88-3032-295DB77D140A}"/>
                </a:ext>
              </a:extLst>
            </p:cNvPr>
            <p:cNvSpPr/>
            <p:nvPr/>
          </p:nvSpPr>
          <p:spPr>
            <a:xfrm>
              <a:off x="1771962" y="2860663"/>
              <a:ext cx="933450" cy="336569"/>
            </a:xfrm>
            <a:prstGeom prst="rightArrow">
              <a:avLst/>
            </a:prstGeom>
            <a:solidFill>
              <a:srgbClr val="6A6A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B1E599-2092-D458-E935-34F568FEA2F7}"/>
                </a:ext>
              </a:extLst>
            </p:cNvPr>
            <p:cNvSpPr/>
            <p:nvPr/>
          </p:nvSpPr>
          <p:spPr>
            <a:xfrm>
              <a:off x="4141398" y="3058297"/>
              <a:ext cx="45719" cy="1098266"/>
            </a:xfrm>
            <a:prstGeom prst="rect">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55">
              <a:extLst>
                <a:ext uri="{FF2B5EF4-FFF2-40B4-BE49-F238E27FC236}">
                  <a16:creationId xmlns:a16="http://schemas.microsoft.com/office/drawing/2014/main" id="{968DF5DE-8478-C505-AD9D-12757307F8BC}"/>
                </a:ext>
              </a:extLst>
            </p:cNvPr>
            <p:cNvSpPr/>
            <p:nvPr/>
          </p:nvSpPr>
          <p:spPr>
            <a:xfrm>
              <a:off x="3697532" y="2860663"/>
              <a:ext cx="933450" cy="336569"/>
            </a:xfrm>
            <a:prstGeom prst="rightArrow">
              <a:avLst/>
            </a:prstGeom>
            <a:solidFill>
              <a:srgbClr val="6A6A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60C73B-B7A3-7F7D-FCAA-A8B8956A74DE}"/>
                </a:ext>
              </a:extLst>
            </p:cNvPr>
            <p:cNvSpPr/>
            <p:nvPr/>
          </p:nvSpPr>
          <p:spPr>
            <a:xfrm>
              <a:off x="6073141" y="3058297"/>
              <a:ext cx="45719" cy="1098266"/>
            </a:xfrm>
            <a:prstGeom prst="rect">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58">
              <a:extLst>
                <a:ext uri="{FF2B5EF4-FFF2-40B4-BE49-F238E27FC236}">
                  <a16:creationId xmlns:a16="http://schemas.microsoft.com/office/drawing/2014/main" id="{97A70BA5-2810-1295-7961-76F3A68AFD51}"/>
                </a:ext>
              </a:extLst>
            </p:cNvPr>
            <p:cNvSpPr/>
            <p:nvPr/>
          </p:nvSpPr>
          <p:spPr>
            <a:xfrm>
              <a:off x="5629275" y="2860663"/>
              <a:ext cx="933450" cy="336569"/>
            </a:xfrm>
            <a:prstGeom prst="rightArrow">
              <a:avLst/>
            </a:prstGeom>
            <a:solidFill>
              <a:srgbClr val="6A6A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6AF84A1-F078-A53E-90CD-2470DD42204C}"/>
                </a:ext>
              </a:extLst>
            </p:cNvPr>
            <p:cNvSpPr/>
            <p:nvPr/>
          </p:nvSpPr>
          <p:spPr>
            <a:xfrm>
              <a:off x="7998709" y="3058297"/>
              <a:ext cx="45719" cy="1098266"/>
            </a:xfrm>
            <a:prstGeom prst="rect">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61">
              <a:extLst>
                <a:ext uri="{FF2B5EF4-FFF2-40B4-BE49-F238E27FC236}">
                  <a16:creationId xmlns:a16="http://schemas.microsoft.com/office/drawing/2014/main" id="{C6C5064A-D111-CC30-1400-019B7DEE8986}"/>
                </a:ext>
              </a:extLst>
            </p:cNvPr>
            <p:cNvSpPr/>
            <p:nvPr/>
          </p:nvSpPr>
          <p:spPr>
            <a:xfrm>
              <a:off x="7554843" y="2860663"/>
              <a:ext cx="933450" cy="336569"/>
            </a:xfrm>
            <a:prstGeom prst="rightArrow">
              <a:avLst/>
            </a:prstGeom>
            <a:solidFill>
              <a:srgbClr val="6A6A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38EA28-138E-9B38-1A2D-122C71E8BCDE}"/>
                </a:ext>
              </a:extLst>
            </p:cNvPr>
            <p:cNvSpPr/>
            <p:nvPr/>
          </p:nvSpPr>
          <p:spPr>
            <a:xfrm>
              <a:off x="9924277" y="3058297"/>
              <a:ext cx="45719" cy="1098266"/>
            </a:xfrm>
            <a:prstGeom prst="rect">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64">
              <a:extLst>
                <a:ext uri="{FF2B5EF4-FFF2-40B4-BE49-F238E27FC236}">
                  <a16:creationId xmlns:a16="http://schemas.microsoft.com/office/drawing/2014/main" id="{79944D91-C9BF-D71C-61ED-340559465F89}"/>
                </a:ext>
              </a:extLst>
            </p:cNvPr>
            <p:cNvSpPr/>
            <p:nvPr/>
          </p:nvSpPr>
          <p:spPr>
            <a:xfrm>
              <a:off x="9480411" y="2860663"/>
              <a:ext cx="933450" cy="336569"/>
            </a:xfrm>
            <a:prstGeom prst="rightArrow">
              <a:avLst/>
            </a:prstGeom>
            <a:solidFill>
              <a:srgbClr val="6A6A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38">
              <a:extLst>
                <a:ext uri="{FF2B5EF4-FFF2-40B4-BE49-F238E27FC236}">
                  <a16:creationId xmlns:a16="http://schemas.microsoft.com/office/drawing/2014/main" id="{B724BDF3-E854-4A41-790D-34CC47EA0575}"/>
                </a:ext>
              </a:extLst>
            </p:cNvPr>
            <p:cNvSpPr/>
            <p:nvPr/>
          </p:nvSpPr>
          <p:spPr>
            <a:xfrm>
              <a:off x="1415848" y="3882259"/>
              <a:ext cx="1656973" cy="800105"/>
            </a:xfrm>
            <a:prstGeom prst="roundRect">
              <a:avLst/>
            </a:prstGeom>
            <a:solidFill>
              <a:srgbClr val="5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Sampling</a:t>
              </a:r>
            </a:p>
          </p:txBody>
        </p:sp>
        <p:sp>
          <p:nvSpPr>
            <p:cNvPr id="26" name="Rectangle: Rounded Corners 39">
              <a:extLst>
                <a:ext uri="{FF2B5EF4-FFF2-40B4-BE49-F238E27FC236}">
                  <a16:creationId xmlns:a16="http://schemas.microsoft.com/office/drawing/2014/main" id="{AB3D05BF-B712-2C15-9DD4-D70802702DAF}"/>
                </a:ext>
              </a:extLst>
            </p:cNvPr>
            <p:cNvSpPr/>
            <p:nvPr/>
          </p:nvSpPr>
          <p:spPr>
            <a:xfrm>
              <a:off x="3338330" y="3882259"/>
              <a:ext cx="1656973" cy="800105"/>
            </a:xfrm>
            <a:prstGeom prst="roundRect">
              <a:avLst/>
            </a:prstGeom>
            <a:solidFill>
              <a:srgbClr val="5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Preprocessing</a:t>
              </a:r>
            </a:p>
          </p:txBody>
        </p:sp>
        <p:sp>
          <p:nvSpPr>
            <p:cNvPr id="27" name="Rectangle: Rounded Corners 40">
              <a:extLst>
                <a:ext uri="{FF2B5EF4-FFF2-40B4-BE49-F238E27FC236}">
                  <a16:creationId xmlns:a16="http://schemas.microsoft.com/office/drawing/2014/main" id="{2E05891A-4DCF-481D-41E3-925254BB5654}"/>
                </a:ext>
              </a:extLst>
            </p:cNvPr>
            <p:cNvSpPr/>
            <p:nvPr/>
          </p:nvSpPr>
          <p:spPr>
            <a:xfrm>
              <a:off x="5270600" y="3882259"/>
              <a:ext cx="1656973" cy="800105"/>
            </a:xfrm>
            <a:prstGeom prst="roundRect">
              <a:avLst/>
            </a:prstGeom>
            <a:solidFill>
              <a:srgbClr val="5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Modeling</a:t>
              </a:r>
            </a:p>
          </p:txBody>
        </p:sp>
        <p:sp>
          <p:nvSpPr>
            <p:cNvPr id="28" name="Rectangle: Rounded Corners 41">
              <a:extLst>
                <a:ext uri="{FF2B5EF4-FFF2-40B4-BE49-F238E27FC236}">
                  <a16:creationId xmlns:a16="http://schemas.microsoft.com/office/drawing/2014/main" id="{BD89D54D-DE00-287B-1B95-AC348AD732C0}"/>
                </a:ext>
              </a:extLst>
            </p:cNvPr>
            <p:cNvSpPr/>
            <p:nvPr/>
          </p:nvSpPr>
          <p:spPr>
            <a:xfrm>
              <a:off x="7193082" y="3882259"/>
              <a:ext cx="1656973" cy="800105"/>
            </a:xfrm>
            <a:prstGeom prst="roundRect">
              <a:avLst/>
            </a:prstGeom>
            <a:solidFill>
              <a:srgbClr val="5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Interpretation</a:t>
              </a:r>
            </a:p>
          </p:txBody>
        </p:sp>
        <p:sp>
          <p:nvSpPr>
            <p:cNvPr id="29" name="Rectangle: Rounded Corners 42">
              <a:extLst>
                <a:ext uri="{FF2B5EF4-FFF2-40B4-BE49-F238E27FC236}">
                  <a16:creationId xmlns:a16="http://schemas.microsoft.com/office/drawing/2014/main" id="{4F4CDF0D-3199-8BDA-5DB1-66855ABCD2CC}"/>
                </a:ext>
              </a:extLst>
            </p:cNvPr>
            <p:cNvSpPr/>
            <p:nvPr/>
          </p:nvSpPr>
          <p:spPr>
            <a:xfrm>
              <a:off x="9115564" y="3882259"/>
              <a:ext cx="1656973" cy="800105"/>
            </a:xfrm>
            <a:prstGeom prst="roundRect">
              <a:avLst/>
            </a:prstGeom>
            <a:solidFill>
              <a:srgbClr val="5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rPr>
                <a:t>Decision-Making</a:t>
              </a:r>
            </a:p>
          </p:txBody>
        </p:sp>
      </p:grpSp>
    </p:spTree>
    <p:extLst>
      <p:ext uri="{BB962C8B-B14F-4D97-AF65-F5344CB8AC3E}">
        <p14:creationId xmlns:p14="http://schemas.microsoft.com/office/powerpoint/2010/main" val="2402289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581192" y="800930"/>
            <a:ext cx="3568661" cy="956029"/>
          </a:xfrm>
        </p:spPr>
        <p:txBody>
          <a:bodyPr anchor="ctr">
            <a:normAutofit/>
          </a:bodyPr>
          <a:lstStyle/>
          <a:p>
            <a:r>
              <a:rPr lang="en-US" b="0" i="0">
                <a:solidFill>
                  <a:srgbClr val="2D3B45"/>
                </a:solidFill>
                <a:effectLst/>
                <a:latin typeface="Lato Extended"/>
              </a:rPr>
              <a:t>Results analysis and </a:t>
            </a:r>
            <a:r>
              <a:rPr lang="en-US" b="0" i="0">
                <a:solidFill>
                  <a:schemeClr val="tx1"/>
                </a:solidFill>
                <a:effectLst/>
                <a:latin typeface="Lato Extended"/>
              </a:rPr>
              <a:t>Discussion</a:t>
            </a:r>
            <a:endParaRPr lang="en-US">
              <a:solidFill>
                <a:schemeClr val="tx1"/>
              </a:solidFill>
            </a:endParaRPr>
          </a:p>
        </p:txBody>
      </p:sp>
      <p:sp>
        <p:nvSpPr>
          <p:cNvPr id="26" name="Rectangle 25">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Chart&#10;&#10;Description automatically generated">
            <a:extLst>
              <a:ext uri="{FF2B5EF4-FFF2-40B4-BE49-F238E27FC236}">
                <a16:creationId xmlns:a16="http://schemas.microsoft.com/office/drawing/2014/main" id="{88EAC1AD-FA5B-5AC5-B142-FB12E82C2334}"/>
              </a:ext>
            </a:extLst>
          </p:cNvPr>
          <p:cNvPicPr>
            <a:picLocks noChangeAspect="1"/>
          </p:cNvPicPr>
          <p:nvPr/>
        </p:nvPicPr>
        <p:blipFill>
          <a:blip r:embed="rId3"/>
          <a:stretch>
            <a:fillRect/>
          </a:stretch>
        </p:blipFill>
        <p:spPr>
          <a:xfrm>
            <a:off x="38153" y="2439907"/>
            <a:ext cx="3511568" cy="2203509"/>
          </a:xfrm>
          <a:prstGeom prst="rect">
            <a:avLst/>
          </a:prstGeom>
        </p:spPr>
      </p:pic>
      <p:pic>
        <p:nvPicPr>
          <p:cNvPr id="5" name="Picture 4" descr="Chart&#10;&#10;Description automatically generated">
            <a:extLst>
              <a:ext uri="{FF2B5EF4-FFF2-40B4-BE49-F238E27FC236}">
                <a16:creationId xmlns:a16="http://schemas.microsoft.com/office/drawing/2014/main" id="{3842EB85-E0DF-0DFF-01EE-47280556153C}"/>
              </a:ext>
            </a:extLst>
          </p:cNvPr>
          <p:cNvPicPr>
            <a:picLocks noChangeAspect="1"/>
          </p:cNvPicPr>
          <p:nvPr/>
        </p:nvPicPr>
        <p:blipFill>
          <a:blip r:embed="rId4"/>
          <a:stretch>
            <a:fillRect/>
          </a:stretch>
        </p:blipFill>
        <p:spPr>
          <a:xfrm>
            <a:off x="130474" y="4716386"/>
            <a:ext cx="3419247" cy="2068645"/>
          </a:xfrm>
          <a:prstGeom prst="rect">
            <a:avLst/>
          </a:prstGeom>
        </p:spPr>
      </p:pic>
      <p:graphicFrame>
        <p:nvGraphicFramePr>
          <p:cNvPr id="6" name="Object 5">
            <a:extLst>
              <a:ext uri="{FF2B5EF4-FFF2-40B4-BE49-F238E27FC236}">
                <a16:creationId xmlns:a16="http://schemas.microsoft.com/office/drawing/2014/main" id="{4169D65F-2934-AC5A-555C-8F9395BC95B0}"/>
              </a:ext>
            </a:extLst>
          </p:cNvPr>
          <p:cNvGraphicFramePr>
            <a:graphicFrameLocks noChangeAspect="1"/>
          </p:cNvGraphicFramePr>
          <p:nvPr>
            <p:extLst>
              <p:ext uri="{D42A27DB-BD31-4B8C-83A1-F6EECF244321}">
                <p14:modId xmlns:p14="http://schemas.microsoft.com/office/powerpoint/2010/main" val="1865889186"/>
              </p:ext>
            </p:extLst>
          </p:nvPr>
        </p:nvGraphicFramePr>
        <p:xfrm>
          <a:off x="4853062" y="661601"/>
          <a:ext cx="6892405" cy="1458859"/>
        </p:xfrm>
        <a:graphic>
          <a:graphicData uri="http://schemas.openxmlformats.org/presentationml/2006/ole">
            <mc:AlternateContent xmlns:mc="http://schemas.openxmlformats.org/markup-compatibility/2006">
              <mc:Choice xmlns:v="urn:schemas-microsoft-com:vml" Requires="v">
                <p:oleObj spid="_x0000_s38913" name="Worksheet" r:id="rId5" imgW="5445205" imgH="1152560" progId="Excel.Sheet.12">
                  <p:embed/>
                </p:oleObj>
              </mc:Choice>
              <mc:Fallback>
                <p:oleObj name="Worksheet" r:id="rId5" imgW="5445205" imgH="1152560" progId="Excel.Sheet.12">
                  <p:embed/>
                  <p:pic>
                    <p:nvPicPr>
                      <p:cNvPr id="6" name="Object 5">
                        <a:extLst>
                          <a:ext uri="{FF2B5EF4-FFF2-40B4-BE49-F238E27FC236}">
                            <a16:creationId xmlns:a16="http://schemas.microsoft.com/office/drawing/2014/main" id="{4169D65F-2934-AC5A-555C-8F9395BC95B0}"/>
                          </a:ext>
                        </a:extLst>
                      </p:cNvPr>
                      <p:cNvPicPr/>
                      <p:nvPr/>
                    </p:nvPicPr>
                    <p:blipFill>
                      <a:blip r:embed="rId6"/>
                      <a:stretch>
                        <a:fillRect/>
                      </a:stretch>
                    </p:blipFill>
                    <p:spPr>
                      <a:xfrm>
                        <a:off x="4853062" y="661601"/>
                        <a:ext cx="6892405" cy="1458859"/>
                      </a:xfrm>
                      <a:prstGeom prst="rect">
                        <a:avLst/>
                      </a:prstGeom>
                    </p:spPr>
                  </p:pic>
                </p:oleObj>
              </mc:Fallback>
            </mc:AlternateContent>
          </a:graphicData>
        </a:graphic>
      </p:graphicFrame>
      <p:pic>
        <p:nvPicPr>
          <p:cNvPr id="7" name="Picture 6" descr="Chart&#10;&#10;Description automatically generated">
            <a:extLst>
              <a:ext uri="{FF2B5EF4-FFF2-40B4-BE49-F238E27FC236}">
                <a16:creationId xmlns:a16="http://schemas.microsoft.com/office/drawing/2014/main" id="{747E2252-DDD4-2C04-6B9B-32623B191BFD}"/>
              </a:ext>
            </a:extLst>
          </p:cNvPr>
          <p:cNvPicPr>
            <a:picLocks noChangeAspect="1"/>
          </p:cNvPicPr>
          <p:nvPr/>
        </p:nvPicPr>
        <p:blipFill>
          <a:blip r:embed="rId7"/>
          <a:stretch>
            <a:fillRect/>
          </a:stretch>
        </p:blipFill>
        <p:spPr>
          <a:xfrm>
            <a:off x="3804834" y="2516869"/>
            <a:ext cx="4494430" cy="2049583"/>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236AD16F-1BA8-BA21-BD8D-285A0C8FE583}"/>
              </a:ext>
            </a:extLst>
          </p:cNvPr>
          <p:cNvPicPr>
            <a:picLocks noChangeAspect="1"/>
          </p:cNvPicPr>
          <p:nvPr/>
        </p:nvPicPr>
        <p:blipFill>
          <a:blip r:embed="rId8"/>
          <a:stretch>
            <a:fillRect/>
          </a:stretch>
        </p:blipFill>
        <p:spPr>
          <a:xfrm>
            <a:off x="3747701" y="4737540"/>
            <a:ext cx="4367454" cy="2120460"/>
          </a:xfrm>
          <a:prstGeom prst="rect">
            <a:avLst/>
          </a:prstGeom>
        </p:spPr>
      </p:pic>
      <p:sp>
        <p:nvSpPr>
          <p:cNvPr id="12" name="TextBox 11">
            <a:extLst>
              <a:ext uri="{FF2B5EF4-FFF2-40B4-BE49-F238E27FC236}">
                <a16:creationId xmlns:a16="http://schemas.microsoft.com/office/drawing/2014/main" id="{C969B66D-EBE3-A0E4-E9CC-B81BF87D2853}"/>
              </a:ext>
            </a:extLst>
          </p:cNvPr>
          <p:cNvSpPr txBox="1"/>
          <p:nvPr/>
        </p:nvSpPr>
        <p:spPr>
          <a:xfrm>
            <a:off x="869451" y="2192259"/>
            <a:ext cx="2038136" cy="369332"/>
          </a:xfrm>
          <a:prstGeom prst="rect">
            <a:avLst/>
          </a:prstGeom>
          <a:solidFill>
            <a:schemeClr val="accent2"/>
          </a:solidFill>
        </p:spPr>
        <p:txBody>
          <a:bodyPr wrap="square">
            <a:spAutoFit/>
          </a:bodyPr>
          <a:lstStyle/>
          <a:p>
            <a:r>
              <a:rPr lang="en-US" sz="1800">
                <a:effectLst/>
                <a:latin typeface="Calibri" panose="020F0502020204030204" pitchFamily="34" charset="0"/>
                <a:ea typeface="Calibri" panose="020F0502020204030204" pitchFamily="34" charset="0"/>
              </a:rPr>
              <a:t>Logistic Regression </a:t>
            </a:r>
            <a:endParaRPr lang="en-US"/>
          </a:p>
        </p:txBody>
      </p:sp>
      <p:sp>
        <p:nvSpPr>
          <p:cNvPr id="16" name="TextBox 15">
            <a:extLst>
              <a:ext uri="{FF2B5EF4-FFF2-40B4-BE49-F238E27FC236}">
                <a16:creationId xmlns:a16="http://schemas.microsoft.com/office/drawing/2014/main" id="{E069FEFC-1683-A493-DD13-F270A7D73A68}"/>
              </a:ext>
            </a:extLst>
          </p:cNvPr>
          <p:cNvSpPr txBox="1"/>
          <p:nvPr/>
        </p:nvSpPr>
        <p:spPr>
          <a:xfrm>
            <a:off x="797986" y="4521732"/>
            <a:ext cx="1991902" cy="369332"/>
          </a:xfrm>
          <a:prstGeom prst="rect">
            <a:avLst/>
          </a:prstGeom>
          <a:solidFill>
            <a:schemeClr val="accent2"/>
          </a:solidFill>
        </p:spPr>
        <p:txBody>
          <a:bodyPr wrap="square">
            <a:spAutoFit/>
          </a:bodyPr>
          <a:lstStyle/>
          <a:p>
            <a:r>
              <a:rPr lang="en-US" sz="1800">
                <a:effectLst/>
                <a:latin typeface="Calibri" panose="020F0502020204030204" pitchFamily="34" charset="0"/>
                <a:ea typeface="Calibri" panose="020F0502020204030204" pitchFamily="34" charset="0"/>
              </a:rPr>
              <a:t>Random Forest</a:t>
            </a:r>
            <a:endParaRPr lang="en-US"/>
          </a:p>
        </p:txBody>
      </p:sp>
      <p:sp>
        <p:nvSpPr>
          <p:cNvPr id="20" name="TextBox 19">
            <a:extLst>
              <a:ext uri="{FF2B5EF4-FFF2-40B4-BE49-F238E27FC236}">
                <a16:creationId xmlns:a16="http://schemas.microsoft.com/office/drawing/2014/main" id="{E049BD9F-77C0-E8F9-570C-B8CF66FF7FEF}"/>
              </a:ext>
            </a:extLst>
          </p:cNvPr>
          <p:cNvSpPr txBox="1"/>
          <p:nvPr/>
        </p:nvSpPr>
        <p:spPr>
          <a:xfrm>
            <a:off x="5015074" y="4381786"/>
            <a:ext cx="1339493" cy="369332"/>
          </a:xfrm>
          <a:prstGeom prst="rect">
            <a:avLst/>
          </a:prstGeom>
          <a:solidFill>
            <a:schemeClr val="accent2"/>
          </a:solidFill>
          <a:ln>
            <a:solidFill>
              <a:schemeClr val="accent1"/>
            </a:solidFill>
          </a:ln>
        </p:spPr>
        <p:txBody>
          <a:bodyPr wrap="square">
            <a:spAutoFit/>
          </a:bodyPr>
          <a:lstStyle/>
          <a:p>
            <a:r>
              <a:rPr lang="en-US" sz="1800">
                <a:effectLst/>
                <a:latin typeface="Calibri" panose="020F0502020204030204" pitchFamily="34" charset="0"/>
                <a:ea typeface="Calibri" panose="020F0502020204030204" pitchFamily="34" charset="0"/>
              </a:rPr>
              <a:t>Naïve Bayes</a:t>
            </a:r>
            <a:endParaRPr lang="en-US"/>
          </a:p>
        </p:txBody>
      </p:sp>
      <p:sp>
        <p:nvSpPr>
          <p:cNvPr id="22" name="TextBox 21">
            <a:extLst>
              <a:ext uri="{FF2B5EF4-FFF2-40B4-BE49-F238E27FC236}">
                <a16:creationId xmlns:a16="http://schemas.microsoft.com/office/drawing/2014/main" id="{FBA745DC-1653-1B9A-111E-B41CDB636C9D}"/>
              </a:ext>
            </a:extLst>
          </p:cNvPr>
          <p:cNvSpPr txBox="1"/>
          <p:nvPr/>
        </p:nvSpPr>
        <p:spPr>
          <a:xfrm>
            <a:off x="4830139" y="2192259"/>
            <a:ext cx="1524428" cy="369332"/>
          </a:xfrm>
          <a:prstGeom prst="rect">
            <a:avLst/>
          </a:prstGeom>
          <a:solidFill>
            <a:schemeClr val="accent2"/>
          </a:solidFill>
        </p:spPr>
        <p:txBody>
          <a:bodyPr wrap="square">
            <a:spAutoFit/>
          </a:bodyPr>
          <a:lstStyle/>
          <a:p>
            <a:r>
              <a:rPr lang="en-US" sz="1800">
                <a:effectLst/>
                <a:latin typeface="Calibri" panose="020F0502020204030204" pitchFamily="34" charset="0"/>
                <a:ea typeface="Calibri" panose="020F0502020204030204" pitchFamily="34" charset="0"/>
              </a:rPr>
              <a:t>Decision Tree</a:t>
            </a:r>
            <a:endParaRPr lang="en-US"/>
          </a:p>
        </p:txBody>
      </p:sp>
      <p:sp>
        <p:nvSpPr>
          <p:cNvPr id="23" name="TextBox 22">
            <a:extLst>
              <a:ext uri="{FF2B5EF4-FFF2-40B4-BE49-F238E27FC236}">
                <a16:creationId xmlns:a16="http://schemas.microsoft.com/office/drawing/2014/main" id="{295E839A-E7ED-50D3-FCA6-ED0975D26CCB}"/>
              </a:ext>
            </a:extLst>
          </p:cNvPr>
          <p:cNvSpPr txBox="1"/>
          <p:nvPr/>
        </p:nvSpPr>
        <p:spPr>
          <a:xfrm>
            <a:off x="9020710" y="3482939"/>
            <a:ext cx="3040816" cy="646331"/>
          </a:xfrm>
          <a:prstGeom prst="rect">
            <a:avLst/>
          </a:prstGeom>
          <a:noFill/>
        </p:spPr>
        <p:txBody>
          <a:bodyPr wrap="square" rtlCol="0">
            <a:spAutoFit/>
          </a:bodyPr>
          <a:lstStyle/>
          <a:p>
            <a:r>
              <a:rPr lang="en-US"/>
              <a:t>Neural network has the highest efficiency</a:t>
            </a:r>
          </a:p>
        </p:txBody>
      </p:sp>
    </p:spTree>
    <p:extLst>
      <p:ext uri="{BB962C8B-B14F-4D97-AF65-F5344CB8AC3E}">
        <p14:creationId xmlns:p14="http://schemas.microsoft.com/office/powerpoint/2010/main" val="3162669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601255" y="702156"/>
            <a:ext cx="3640575" cy="582114"/>
          </a:xfrm>
        </p:spPr>
        <p:txBody>
          <a:bodyPr>
            <a:normAutofit/>
          </a:bodyPr>
          <a:lstStyle/>
          <a:p>
            <a:r>
              <a:rPr lang="en-US" b="0" i="0">
                <a:solidFill>
                  <a:srgbClr val="FFFFFF"/>
                </a:solidFill>
                <a:effectLst/>
                <a:latin typeface="Lato Extended"/>
              </a:rPr>
              <a:t>Research Methods</a:t>
            </a:r>
            <a:endParaRPr lang="en-US">
              <a:solidFill>
                <a:srgbClr val="FFFFFF"/>
              </a:solidFill>
            </a:endParaRPr>
          </a:p>
        </p:txBody>
      </p:sp>
      <p:sp>
        <p:nvSpPr>
          <p:cNvPr id="20" name="Content Placeholder 7">
            <a:extLst>
              <a:ext uri="{FF2B5EF4-FFF2-40B4-BE49-F238E27FC236}">
                <a16:creationId xmlns:a16="http://schemas.microsoft.com/office/drawing/2014/main" id="{FD4DA2A2-796F-DAD9-B445-06C075147B2B}"/>
              </a:ext>
            </a:extLst>
          </p:cNvPr>
          <p:cNvSpPr>
            <a:spLocks noGrp="1"/>
          </p:cNvSpPr>
          <p:nvPr>
            <p:ph idx="1"/>
          </p:nvPr>
        </p:nvSpPr>
        <p:spPr>
          <a:xfrm>
            <a:off x="601254" y="1600286"/>
            <a:ext cx="3446763" cy="4400464"/>
          </a:xfrm>
        </p:spPr>
        <p:txBody>
          <a:bodyPr>
            <a:normAutofit fontScale="92500" lnSpcReduction="10000"/>
          </a:bodyPr>
          <a:lstStyle/>
          <a:p>
            <a:pPr algn="l">
              <a:buFont typeface="Arial" panose="020B0604020202020204" pitchFamily="34" charset="0"/>
              <a:buChar char="•"/>
            </a:pPr>
            <a:r>
              <a:rPr lang="en-US" sz="1400" b="0" i="0">
                <a:solidFill>
                  <a:schemeClr val="tx1"/>
                </a:solidFill>
                <a:effectLst/>
                <a:latin typeface="-apple-system"/>
              </a:rPr>
              <a:t>Latent Dirichlet Allocation is a probabilistic method for </a:t>
            </a:r>
            <a:r>
              <a:rPr lang="en-US" sz="1400" b="0" i="1" u="none" strike="noStrike">
                <a:solidFill>
                  <a:schemeClr val="tx1"/>
                </a:solidFill>
                <a:effectLst/>
                <a:latin typeface="-apple-system"/>
              </a:rPr>
              <a:t>Topic</a:t>
            </a:r>
            <a:r>
              <a:rPr lang="en-US" sz="1400" b="0" i="0">
                <a:solidFill>
                  <a:schemeClr val="tx1"/>
                </a:solidFill>
                <a:effectLst/>
                <a:latin typeface="-apple-system"/>
              </a:rPr>
              <a:t> Modelling.</a:t>
            </a:r>
          </a:p>
          <a:p>
            <a:pPr algn="l">
              <a:buFont typeface="Arial" panose="020B0604020202020204" pitchFamily="34" charset="0"/>
              <a:buChar char="•"/>
            </a:pPr>
            <a:r>
              <a:rPr lang="en-US" sz="1400" b="0" i="0">
                <a:solidFill>
                  <a:schemeClr val="tx1"/>
                </a:solidFill>
                <a:effectLst/>
                <a:latin typeface="-apple-system"/>
              </a:rPr>
              <a:t>We have to choose the number of topics </a:t>
            </a:r>
            <a:r>
              <a:rPr lang="en-US" sz="1400" b="0" i="1">
                <a:solidFill>
                  <a:schemeClr val="tx1"/>
                </a:solidFill>
                <a:effectLst/>
                <a:latin typeface="-apple-system"/>
              </a:rPr>
              <a:t>k</a:t>
            </a:r>
            <a:r>
              <a:rPr lang="en-US" sz="1400" b="0" i="0">
                <a:solidFill>
                  <a:schemeClr val="tx1"/>
                </a:solidFill>
                <a:effectLst/>
                <a:latin typeface="-apple-system"/>
              </a:rPr>
              <a:t> that we want to ‘discover’ in our </a:t>
            </a:r>
            <a:r>
              <a:rPr lang="en-US" sz="1400" b="0" i="1" u="none" strike="noStrike">
                <a:solidFill>
                  <a:schemeClr val="tx1"/>
                </a:solidFill>
                <a:effectLst/>
                <a:latin typeface="-apple-system"/>
              </a:rPr>
              <a:t>corpus</a:t>
            </a:r>
            <a:r>
              <a:rPr lang="en-US" sz="1400" b="0" i="0">
                <a:solidFill>
                  <a:schemeClr val="tx1"/>
                </a:solidFill>
                <a:effectLst/>
                <a:latin typeface="-apple-system"/>
              </a:rPr>
              <a:t>.</a:t>
            </a:r>
          </a:p>
          <a:p>
            <a:pPr algn="l">
              <a:buFont typeface="Arial" panose="020B0604020202020204" pitchFamily="34" charset="0"/>
              <a:buChar char="•"/>
            </a:pPr>
            <a:r>
              <a:rPr lang="en-US" sz="1400" b="0" i="0">
                <a:solidFill>
                  <a:schemeClr val="tx1"/>
                </a:solidFill>
                <a:effectLst/>
                <a:latin typeface="-apple-system"/>
              </a:rPr>
              <a:t>The results then find these hidden topics, and give us the words that make up each topic, in the form of a probability distribution over the </a:t>
            </a:r>
            <a:r>
              <a:rPr lang="en-US" sz="1400" b="0" i="1" u="none" strike="noStrike">
                <a:solidFill>
                  <a:schemeClr val="tx1"/>
                </a:solidFill>
                <a:effectLst/>
                <a:latin typeface="-apple-system"/>
              </a:rPr>
              <a:t>vocabulary</a:t>
            </a:r>
            <a:r>
              <a:rPr lang="en-US" sz="1400" b="0" i="0">
                <a:solidFill>
                  <a:schemeClr val="tx1"/>
                </a:solidFill>
                <a:effectLst/>
                <a:latin typeface="-apple-system"/>
              </a:rPr>
              <a:t> for each topic.</a:t>
            </a:r>
          </a:p>
          <a:p>
            <a:pPr algn="l">
              <a:buFont typeface="Arial" panose="020B0604020202020204" pitchFamily="34" charset="0"/>
              <a:buChar char="•"/>
            </a:pPr>
            <a:r>
              <a:rPr lang="en-US" sz="1400" b="0" i="0">
                <a:solidFill>
                  <a:schemeClr val="tx1"/>
                </a:solidFill>
                <a:effectLst/>
                <a:latin typeface="-apple-system"/>
              </a:rPr>
              <a:t>They also give us the topical mix for each </a:t>
            </a:r>
            <a:r>
              <a:rPr lang="en-US" sz="1400" b="0" i="1" u="none" strike="noStrike">
                <a:solidFill>
                  <a:schemeClr val="tx1"/>
                </a:solidFill>
                <a:effectLst/>
                <a:latin typeface="-apple-system"/>
              </a:rPr>
              <a:t>document</a:t>
            </a:r>
            <a:r>
              <a:rPr lang="en-US" sz="1400" b="0" i="0">
                <a:solidFill>
                  <a:schemeClr val="tx1"/>
                </a:solidFill>
                <a:effectLst/>
                <a:latin typeface="-apple-system"/>
              </a:rPr>
              <a:t>, in the form of a probability distribution over the topics for each </a:t>
            </a:r>
            <a:r>
              <a:rPr lang="en-US" sz="1400" b="0" i="1" u="none" strike="noStrike">
                <a:solidFill>
                  <a:schemeClr val="tx1"/>
                </a:solidFill>
                <a:effectLst/>
                <a:latin typeface="-apple-system"/>
              </a:rPr>
              <a:t>document</a:t>
            </a:r>
            <a:r>
              <a:rPr lang="en-US" sz="1400" b="0" i="0">
                <a:solidFill>
                  <a:schemeClr val="tx1"/>
                </a:solidFill>
                <a:effectLst/>
                <a:latin typeface="-apple-system"/>
              </a:rPr>
              <a:t>.</a:t>
            </a:r>
          </a:p>
          <a:p>
            <a:pPr algn="l">
              <a:buFont typeface="Arial" panose="020B0604020202020204" pitchFamily="34" charset="0"/>
              <a:buChar char="•"/>
            </a:pPr>
            <a:r>
              <a:rPr lang="en-US" sz="1400">
                <a:solidFill>
                  <a:schemeClr val="tx1"/>
                </a:solidFill>
                <a:latin typeface="-apple-system"/>
              </a:rPr>
              <a:t>Model effectiveness is evaluated through Coherence value which ranges from 0 to 1 &amp; closest to 1 would be considered as good fit. </a:t>
            </a:r>
            <a:endParaRPr lang="en-US" sz="1400" b="0" i="0">
              <a:solidFill>
                <a:schemeClr val="tx1"/>
              </a:solidFill>
              <a:effectLst/>
              <a:latin typeface="-apple-system"/>
            </a:endParaRPr>
          </a:p>
          <a:p>
            <a:pPr marL="0" indent="0">
              <a:lnSpc>
                <a:spcPct val="90000"/>
              </a:lnSpc>
              <a:buNone/>
            </a:pPr>
            <a:endParaRPr lang="en-US" sz="1400" b="1">
              <a:solidFill>
                <a:schemeClr val="tx1"/>
              </a:solidFill>
              <a:effectLst/>
              <a:latin typeface="Calibri" panose="020F0502020204030204" pitchFamily="34" charset="0"/>
            </a:endParaRPr>
          </a:p>
          <a:p>
            <a:pPr>
              <a:lnSpc>
                <a:spcPct val="90000"/>
              </a:lnSpc>
            </a:pPr>
            <a:endParaRPr lang="en-US" sz="1400">
              <a:solidFill>
                <a:schemeClr val="tx1"/>
              </a:solidFill>
            </a:endParaRPr>
          </a:p>
        </p:txBody>
      </p:sp>
      <p:pic>
        <p:nvPicPr>
          <p:cNvPr id="7" name="Picture 6" descr="Diagram&#10;&#10;Description automatically generated">
            <a:extLst>
              <a:ext uri="{FF2B5EF4-FFF2-40B4-BE49-F238E27FC236}">
                <a16:creationId xmlns:a16="http://schemas.microsoft.com/office/drawing/2014/main" id="{6CC3AB65-61EC-FA6B-932A-6D302F8EAE99}"/>
              </a:ext>
            </a:extLst>
          </p:cNvPr>
          <p:cNvPicPr>
            <a:picLocks noChangeAspect="1"/>
          </p:cNvPicPr>
          <p:nvPr/>
        </p:nvPicPr>
        <p:blipFill>
          <a:blip r:embed="rId2"/>
          <a:stretch>
            <a:fillRect/>
          </a:stretch>
        </p:blipFill>
        <p:spPr>
          <a:xfrm>
            <a:off x="4291488" y="1082300"/>
            <a:ext cx="7850853" cy="4918450"/>
          </a:xfrm>
          <a:prstGeom prst="rect">
            <a:avLst/>
          </a:prstGeom>
        </p:spPr>
      </p:pic>
      <p:sp>
        <p:nvSpPr>
          <p:cNvPr id="10" name="TextBox 9">
            <a:extLst>
              <a:ext uri="{FF2B5EF4-FFF2-40B4-BE49-F238E27FC236}">
                <a16:creationId xmlns:a16="http://schemas.microsoft.com/office/drawing/2014/main" id="{56E0CCA5-60D7-832F-A216-0345C25D47AE}"/>
              </a:ext>
            </a:extLst>
          </p:cNvPr>
          <p:cNvSpPr txBox="1"/>
          <p:nvPr/>
        </p:nvSpPr>
        <p:spPr>
          <a:xfrm>
            <a:off x="4592231" y="6130741"/>
            <a:ext cx="6095144" cy="400110"/>
          </a:xfrm>
          <a:prstGeom prst="rect">
            <a:avLst/>
          </a:prstGeom>
          <a:noFill/>
        </p:spPr>
        <p:txBody>
          <a:bodyPr wrap="square">
            <a:spAutoFit/>
          </a:bodyPr>
          <a:lstStyle/>
          <a:p>
            <a:pPr algn="just">
              <a:spcAft>
                <a:spcPts val="750"/>
              </a:spcAft>
            </a:pPr>
            <a:r>
              <a:rPr lang="en-US" sz="1800" i="1">
                <a:solidFill>
                  <a:srgbClr val="000000"/>
                </a:solidFill>
                <a:effectLst/>
                <a:latin typeface="Segoe UI" panose="020B0502040204020203" pitchFamily="34" charset="0"/>
                <a:ea typeface="Segoe UI" panose="020B0502040204020203" pitchFamily="34" charset="0"/>
              </a:rPr>
              <a:t>Source:</a:t>
            </a:r>
            <a:r>
              <a:rPr lang="en-US" sz="2000" i="1">
                <a:solidFill>
                  <a:srgbClr val="000000"/>
                </a:solidFill>
                <a:effectLst/>
                <a:latin typeface="Times New Roman" panose="02020603050405020304" pitchFamily="18" charset="0"/>
                <a:ea typeface="Times New Roman" panose="02020603050405020304" pitchFamily="18" charset="0"/>
              </a:rPr>
              <a:t> </a:t>
            </a:r>
            <a:r>
              <a:rPr lang="en-US" sz="1800" i="1">
                <a:solidFill>
                  <a:srgbClr val="000000"/>
                </a:solidFill>
                <a:effectLst/>
                <a:latin typeface="Segoe UI" panose="020B0502040204020203" pitchFamily="34" charset="0"/>
                <a:ea typeface="Segoe UI" panose="020B0502040204020203" pitchFamily="34" charset="0"/>
              </a:rPr>
              <a:t>https://rpubs.com/chelseyhill/672546</a:t>
            </a:r>
            <a:endParaRPr lang="en-US" sz="3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93199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EC5-92FE-474C-A190-1F254D96B939}"/>
              </a:ext>
            </a:extLst>
          </p:cNvPr>
          <p:cNvSpPr>
            <a:spLocks noGrp="1"/>
          </p:cNvSpPr>
          <p:nvPr>
            <p:ph type="title"/>
          </p:nvPr>
        </p:nvSpPr>
        <p:spPr>
          <a:xfrm>
            <a:off x="1069848" y="484632"/>
            <a:ext cx="10058400" cy="534543"/>
          </a:xfrm>
        </p:spPr>
        <p:txBody>
          <a:bodyPr>
            <a:normAutofit/>
          </a:bodyPr>
          <a:lstStyle/>
          <a:p>
            <a:r>
              <a:rPr lang="en-US"/>
              <a:t>Why kiva?</a:t>
            </a:r>
          </a:p>
        </p:txBody>
      </p:sp>
      <p:sp>
        <p:nvSpPr>
          <p:cNvPr id="3" name="TextBox 2">
            <a:extLst>
              <a:ext uri="{FF2B5EF4-FFF2-40B4-BE49-F238E27FC236}">
                <a16:creationId xmlns:a16="http://schemas.microsoft.com/office/drawing/2014/main" id="{FDFF64A3-3BC1-4064-BAB0-5AB4789C2970}"/>
              </a:ext>
            </a:extLst>
          </p:cNvPr>
          <p:cNvSpPr txBox="1"/>
          <p:nvPr/>
        </p:nvSpPr>
        <p:spPr>
          <a:xfrm>
            <a:off x="111669" y="964704"/>
            <a:ext cx="6535245" cy="5509200"/>
          </a:xfrm>
          <a:prstGeom prst="rect">
            <a:avLst/>
          </a:prstGeom>
          <a:noFill/>
        </p:spPr>
        <p:txBody>
          <a:bodyPr wrap="square" lIns="91440" tIns="45720" rIns="91440" bIns="45720" rtlCol="0" anchor="t">
            <a:spAutoFit/>
          </a:bodyPr>
          <a:lstStyle/>
          <a:p>
            <a:pPr algn="just"/>
            <a:r>
              <a:rPr lang="en-US" sz="1600"/>
              <a:t>Kiva, the first online person-to-person microfinance organization in 2005, with remarkable results. The site regularly “sold out” of loans. Every business listed on the site was funded within hours. New borrowers were added hourly and potential lenders were urged to check back often in order to participate. Kiva also capped loans at $25 so that more people had a chance to get involved. The loan cap itself received positive feedback. </a:t>
            </a:r>
          </a:p>
          <a:p>
            <a:pPr algn="just"/>
            <a:endParaRPr lang="en-US" sz="1600"/>
          </a:p>
          <a:p>
            <a:pPr algn="just"/>
            <a:r>
              <a:rPr lang="en-US" sz="1600"/>
              <a:t>Gabriela Villegas, a Kiva investor, commented</a:t>
            </a:r>
            <a:r>
              <a:rPr lang="en-US" sz="1600" b="1" u="sng"/>
              <a:t>, </a:t>
            </a:r>
            <a:r>
              <a:rPr lang="en-US" sz="1600" b="1" u="sng">
                <a:solidFill>
                  <a:srgbClr val="C00000"/>
                </a:solidFill>
              </a:rPr>
              <a:t>“Twenty-five dollars, that’s probably how much I spend on just one meal. But with that same money, I was able to change someone’s life.”</a:t>
            </a:r>
          </a:p>
          <a:p>
            <a:endParaRPr lang="en-US" sz="1600"/>
          </a:p>
          <a:p>
            <a:pPr algn="just"/>
            <a:r>
              <a:rPr lang="en-US" sz="1600"/>
              <a:t>Over the course of Kiva’s fifteen years, from 2005 to the end of 2022, Kiva has funded $1.77 billion in loans to 4.4 million borrowers in 77 countries. Its remarkable to see how the business platform designed to achieve its vision &amp; mission which dives us why we choose this data for our project review &amp; analysis.</a:t>
            </a:r>
          </a:p>
          <a:p>
            <a:pPr algn="just"/>
            <a:endParaRPr lang="en-US" sz="1600"/>
          </a:p>
          <a:p>
            <a:pPr algn="just"/>
            <a:endParaRPr lang="en-US" sz="1600"/>
          </a:p>
          <a:p>
            <a:r>
              <a:rPr lang="en-US" sz="1600"/>
              <a:t>Interesting fact is 81 % of Kiva borrowers are women who are supposedly deprived of economic normalcy &amp; still Kiva able to achieve astounding repayment rate of over 96%. </a:t>
            </a:r>
          </a:p>
        </p:txBody>
      </p:sp>
      <p:pic>
        <p:nvPicPr>
          <p:cNvPr id="23" name="Picture 22">
            <a:extLst>
              <a:ext uri="{FF2B5EF4-FFF2-40B4-BE49-F238E27FC236}">
                <a16:creationId xmlns:a16="http://schemas.microsoft.com/office/drawing/2014/main" id="{1BEBA32A-2A9A-4149-B3A5-BFD535760533}"/>
              </a:ext>
            </a:extLst>
          </p:cNvPr>
          <p:cNvPicPr>
            <a:picLocks noChangeAspect="1"/>
          </p:cNvPicPr>
          <p:nvPr/>
        </p:nvPicPr>
        <p:blipFill>
          <a:blip r:embed="rId3"/>
          <a:stretch>
            <a:fillRect/>
          </a:stretch>
        </p:blipFill>
        <p:spPr>
          <a:xfrm>
            <a:off x="6743991" y="4460028"/>
            <a:ext cx="4992134" cy="2063321"/>
          </a:xfrm>
          <a:prstGeom prst="rect">
            <a:avLst/>
          </a:prstGeom>
        </p:spPr>
      </p:pic>
      <p:pic>
        <p:nvPicPr>
          <p:cNvPr id="24" name="Picture 23">
            <a:extLst>
              <a:ext uri="{FF2B5EF4-FFF2-40B4-BE49-F238E27FC236}">
                <a16:creationId xmlns:a16="http://schemas.microsoft.com/office/drawing/2014/main" id="{7C3BF808-4EC6-49CF-87A7-7795237A876F}"/>
              </a:ext>
            </a:extLst>
          </p:cNvPr>
          <p:cNvPicPr>
            <a:picLocks noChangeAspect="1"/>
          </p:cNvPicPr>
          <p:nvPr/>
        </p:nvPicPr>
        <p:blipFill>
          <a:blip r:embed="rId4"/>
          <a:stretch>
            <a:fillRect/>
          </a:stretch>
        </p:blipFill>
        <p:spPr>
          <a:xfrm rot="20708304">
            <a:off x="6499253" y="403531"/>
            <a:ext cx="1544731" cy="743960"/>
          </a:xfrm>
          <a:prstGeom prst="rect">
            <a:avLst/>
          </a:prstGeom>
        </p:spPr>
      </p:pic>
      <p:pic>
        <p:nvPicPr>
          <p:cNvPr id="26" name="Picture 25">
            <a:extLst>
              <a:ext uri="{FF2B5EF4-FFF2-40B4-BE49-F238E27FC236}">
                <a16:creationId xmlns:a16="http://schemas.microsoft.com/office/drawing/2014/main" id="{96EE5067-4EAE-47D0-BFBB-5BFAB817AC27}"/>
              </a:ext>
            </a:extLst>
          </p:cNvPr>
          <p:cNvPicPr>
            <a:picLocks noChangeAspect="1"/>
          </p:cNvPicPr>
          <p:nvPr/>
        </p:nvPicPr>
        <p:blipFill>
          <a:blip r:embed="rId5"/>
          <a:stretch>
            <a:fillRect/>
          </a:stretch>
        </p:blipFill>
        <p:spPr>
          <a:xfrm rot="534517">
            <a:off x="7217676" y="2236428"/>
            <a:ext cx="1435720" cy="923010"/>
          </a:xfrm>
          <a:prstGeom prst="rect">
            <a:avLst/>
          </a:prstGeom>
        </p:spPr>
      </p:pic>
      <p:pic>
        <p:nvPicPr>
          <p:cNvPr id="28" name="Picture 27">
            <a:extLst>
              <a:ext uri="{FF2B5EF4-FFF2-40B4-BE49-F238E27FC236}">
                <a16:creationId xmlns:a16="http://schemas.microsoft.com/office/drawing/2014/main" id="{F0A7D8A0-EA24-4D3D-97EF-01D616389F63}"/>
              </a:ext>
            </a:extLst>
          </p:cNvPr>
          <p:cNvPicPr>
            <a:picLocks noChangeAspect="1"/>
          </p:cNvPicPr>
          <p:nvPr/>
        </p:nvPicPr>
        <p:blipFill>
          <a:blip r:embed="rId6"/>
          <a:stretch>
            <a:fillRect/>
          </a:stretch>
        </p:blipFill>
        <p:spPr>
          <a:xfrm>
            <a:off x="9923228" y="3307803"/>
            <a:ext cx="1812897" cy="1208708"/>
          </a:xfrm>
          <a:prstGeom prst="rect">
            <a:avLst/>
          </a:prstGeom>
        </p:spPr>
      </p:pic>
      <p:pic>
        <p:nvPicPr>
          <p:cNvPr id="32" name="Picture 31">
            <a:extLst>
              <a:ext uri="{FF2B5EF4-FFF2-40B4-BE49-F238E27FC236}">
                <a16:creationId xmlns:a16="http://schemas.microsoft.com/office/drawing/2014/main" id="{59EC440D-94A9-48AA-B5DC-E49B705788DE}"/>
              </a:ext>
            </a:extLst>
          </p:cNvPr>
          <p:cNvPicPr>
            <a:picLocks noChangeAspect="1"/>
          </p:cNvPicPr>
          <p:nvPr/>
        </p:nvPicPr>
        <p:blipFill>
          <a:blip r:embed="rId7"/>
          <a:stretch>
            <a:fillRect/>
          </a:stretch>
        </p:blipFill>
        <p:spPr>
          <a:xfrm rot="1088352">
            <a:off x="8617772" y="292622"/>
            <a:ext cx="2292859" cy="1253429"/>
          </a:xfrm>
          <a:prstGeom prst="rect">
            <a:avLst/>
          </a:prstGeom>
        </p:spPr>
      </p:pic>
      <p:pic>
        <p:nvPicPr>
          <p:cNvPr id="34" name="Picture 33">
            <a:extLst>
              <a:ext uri="{FF2B5EF4-FFF2-40B4-BE49-F238E27FC236}">
                <a16:creationId xmlns:a16="http://schemas.microsoft.com/office/drawing/2014/main" id="{9C41923A-906B-461D-A061-1CBAAD2D45EE}"/>
              </a:ext>
            </a:extLst>
          </p:cNvPr>
          <p:cNvPicPr>
            <a:picLocks noChangeAspect="1"/>
          </p:cNvPicPr>
          <p:nvPr/>
        </p:nvPicPr>
        <p:blipFill>
          <a:blip r:embed="rId8"/>
          <a:stretch>
            <a:fillRect/>
          </a:stretch>
        </p:blipFill>
        <p:spPr>
          <a:xfrm rot="374571">
            <a:off x="9857217" y="2233286"/>
            <a:ext cx="1860429" cy="797327"/>
          </a:xfrm>
          <a:prstGeom prst="rect">
            <a:avLst/>
          </a:prstGeom>
        </p:spPr>
      </p:pic>
      <p:pic>
        <p:nvPicPr>
          <p:cNvPr id="36" name="Picture 35">
            <a:extLst>
              <a:ext uri="{FF2B5EF4-FFF2-40B4-BE49-F238E27FC236}">
                <a16:creationId xmlns:a16="http://schemas.microsoft.com/office/drawing/2014/main" id="{787D9D53-82C0-411D-8873-5B17B02D2A59}"/>
              </a:ext>
            </a:extLst>
          </p:cNvPr>
          <p:cNvPicPr>
            <a:picLocks noChangeAspect="1"/>
          </p:cNvPicPr>
          <p:nvPr/>
        </p:nvPicPr>
        <p:blipFill>
          <a:blip r:embed="rId9"/>
          <a:stretch>
            <a:fillRect/>
          </a:stretch>
        </p:blipFill>
        <p:spPr>
          <a:xfrm>
            <a:off x="7578092" y="1438810"/>
            <a:ext cx="2030872" cy="699768"/>
          </a:xfrm>
          <a:prstGeom prst="rect">
            <a:avLst/>
          </a:prstGeom>
        </p:spPr>
      </p:pic>
      <p:pic>
        <p:nvPicPr>
          <p:cNvPr id="38" name="Picture 37">
            <a:extLst>
              <a:ext uri="{FF2B5EF4-FFF2-40B4-BE49-F238E27FC236}">
                <a16:creationId xmlns:a16="http://schemas.microsoft.com/office/drawing/2014/main" id="{865D4E84-9834-45F2-9013-5D93EC0B599C}"/>
              </a:ext>
            </a:extLst>
          </p:cNvPr>
          <p:cNvPicPr>
            <a:picLocks noChangeAspect="1"/>
          </p:cNvPicPr>
          <p:nvPr/>
        </p:nvPicPr>
        <p:blipFill>
          <a:blip r:embed="rId10"/>
          <a:stretch>
            <a:fillRect/>
          </a:stretch>
        </p:blipFill>
        <p:spPr>
          <a:xfrm>
            <a:off x="6743991" y="3093066"/>
            <a:ext cx="3095894" cy="1613675"/>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1DEF8FEF-C483-F596-4B04-B6FBEDCF33F5}"/>
              </a:ext>
            </a:extLst>
          </p:cNvPr>
          <p:cNvPicPr>
            <a:picLocks noChangeAspect="1"/>
          </p:cNvPicPr>
          <p:nvPr/>
        </p:nvPicPr>
        <p:blipFill>
          <a:blip r:embed="rId11"/>
          <a:stretch>
            <a:fillRect/>
          </a:stretch>
        </p:blipFill>
        <p:spPr>
          <a:xfrm>
            <a:off x="4728824" y="170659"/>
            <a:ext cx="1250087" cy="794045"/>
          </a:xfrm>
          <a:prstGeom prst="rect">
            <a:avLst/>
          </a:prstGeom>
        </p:spPr>
      </p:pic>
    </p:spTree>
    <p:extLst>
      <p:ext uri="{BB962C8B-B14F-4D97-AF65-F5344CB8AC3E}">
        <p14:creationId xmlns:p14="http://schemas.microsoft.com/office/powerpoint/2010/main" val="1148142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581192" y="702156"/>
            <a:ext cx="11029616" cy="556428"/>
          </a:xfrm>
        </p:spPr>
        <p:txBody>
          <a:bodyPr/>
          <a:lstStyle/>
          <a:p>
            <a:r>
              <a:rPr lang="en-US"/>
              <a:t>Topic Modelling Output : Key features &amp; its weights</a:t>
            </a:r>
          </a:p>
        </p:txBody>
      </p:sp>
      <p:sp>
        <p:nvSpPr>
          <p:cNvPr id="3" name="Content Placeholder 2">
            <a:extLst>
              <a:ext uri="{FF2B5EF4-FFF2-40B4-BE49-F238E27FC236}">
                <a16:creationId xmlns:a16="http://schemas.microsoft.com/office/drawing/2014/main" id="{24DD6308-1066-196F-A57C-74E346B3EEF3}"/>
              </a:ext>
            </a:extLst>
          </p:cNvPr>
          <p:cNvSpPr>
            <a:spLocks noGrp="1"/>
          </p:cNvSpPr>
          <p:nvPr>
            <p:ph idx="1"/>
          </p:nvPr>
        </p:nvSpPr>
        <p:spPr>
          <a:xfrm>
            <a:off x="581192" y="1340779"/>
            <a:ext cx="11029615" cy="5311738"/>
          </a:xfrm>
        </p:spPr>
        <p:txBody>
          <a:bodyPr>
            <a:normAutofit lnSpcReduction="10000"/>
          </a:bodyPr>
          <a:lstStyle/>
          <a:p>
            <a:pPr marL="0" indent="0" fontAlgn="base" latinLnBrk="1">
              <a:lnSpc>
                <a:spcPct val="107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a:solidFill>
                  <a:srgbClr val="000000"/>
                </a:solidFill>
                <a:effectLst/>
                <a:latin typeface="Courier New" panose="02070309020205020404" pitchFamily="49" charset="0"/>
                <a:ea typeface="Times New Roman" panose="02020603050405020304" pitchFamily="18" charset="0"/>
              </a:rPr>
              <a:t>Result of topic modeling with key features &amp; its weights</a:t>
            </a:r>
            <a:endParaRPr lang="en-US" sz="1600" b="1">
              <a:effectLst/>
              <a:latin typeface="Calibri" panose="020F0502020204030204" pitchFamily="34" charset="0"/>
              <a:ea typeface="Calibri" panose="020F0502020204030204" pitchFamily="34" charset="0"/>
            </a:endParaRPr>
          </a:p>
          <a:p>
            <a:pPr marL="0" indent="0">
              <a:lnSpc>
                <a:spcPct val="107000"/>
              </a:lnSpc>
              <a:spcAft>
                <a:spcPts val="800"/>
              </a:spcAft>
              <a:buNone/>
            </a:pPr>
            <a:r>
              <a:rPr lang="en-US" sz="1400" b="1">
                <a:effectLst/>
                <a:latin typeface="Calibri" panose="020F0502020204030204" pitchFamily="34" charset="0"/>
                <a:ea typeface="Calibri" panose="020F0502020204030204" pitchFamily="34" charset="0"/>
              </a:rPr>
              <a:t>[(Topic_1,</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'0.028*"loan" + 0.019*"group" + 0.017*"farm" + 0.016*"child" + 0.016*"year" '  '+ 0.016*"farmer" + 0.013*"family" + 0.012*"farming" + 0.011*"profit" + '  '0.009*"income"'),</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a:t>
            </a:r>
            <a:r>
              <a:rPr lang="en-US" sz="1400" b="1">
                <a:effectLst/>
                <a:latin typeface="Calibri" panose="020F0502020204030204" pitchFamily="34" charset="0"/>
                <a:ea typeface="Calibri" panose="020F0502020204030204" pitchFamily="34" charset="0"/>
              </a:rPr>
              <a:t>Topic_2,</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'0.055*"business" + 0.037*"loan" + 0.036*"year" + 0.033*"child" + '  '0.028*"</a:t>
            </a:r>
            <a:r>
              <a:rPr lang="en-US" sz="1400" err="1">
                <a:effectLst/>
                <a:latin typeface="Calibri" panose="020F0502020204030204" pitchFamily="34" charset="0"/>
                <a:ea typeface="Calibri" panose="020F0502020204030204" pitchFamily="34" charset="0"/>
              </a:rPr>
              <a:t>php</a:t>
            </a:r>
            <a:r>
              <a:rPr lang="en-US" sz="1400">
                <a:effectLst/>
                <a:latin typeface="Calibri" panose="020F0502020204030204" pitchFamily="34" charset="0"/>
                <a:ea typeface="Calibri" panose="020F0502020204030204" pitchFamily="34" charset="0"/>
              </a:rPr>
              <a:t>" + 0.024*"</a:t>
            </a:r>
            <a:r>
              <a:rPr lang="en-US" sz="1400" err="1">
                <a:effectLst/>
                <a:latin typeface="Calibri" panose="020F0502020204030204" pitchFamily="34" charset="0"/>
                <a:ea typeface="Calibri" panose="020F0502020204030204" pitchFamily="34" charset="0"/>
              </a:rPr>
              <a:t>nwtf</a:t>
            </a:r>
            <a:r>
              <a:rPr lang="en-US" sz="1400">
                <a:effectLst/>
                <a:latin typeface="Calibri" panose="020F0502020204030204" pitchFamily="34" charset="0"/>
                <a:ea typeface="Calibri" panose="020F0502020204030204" pitchFamily="34" charset="0"/>
              </a:rPr>
              <a:t>" + 0.022*"request" + 0.020*"</a:t>
            </a:r>
            <a:r>
              <a:rPr lang="en-US" sz="1400" err="1">
                <a:effectLst/>
                <a:latin typeface="Calibri" panose="020F0502020204030204" pitchFamily="34" charset="0"/>
                <a:ea typeface="Calibri" panose="020F0502020204030204" pitchFamily="34" charset="0"/>
              </a:rPr>
              <a:t>philippine</a:t>
            </a:r>
            <a:r>
              <a:rPr lang="en-US" sz="1400">
                <a:effectLst/>
                <a:latin typeface="Calibri" panose="020F0502020204030204" pitchFamily="34" charset="0"/>
                <a:ea typeface="Calibri" panose="020F0502020204030204" pitchFamily="34" charset="0"/>
              </a:rPr>
              <a:t>" + '  '0.019*"sell" + 0.018*"future"'),</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a:t>
            </a:r>
            <a:r>
              <a:rPr lang="en-US" sz="1400" b="1">
                <a:effectLst/>
                <a:latin typeface="Calibri" panose="020F0502020204030204" pitchFamily="34" charset="0"/>
                <a:ea typeface="Calibri" panose="020F0502020204030204" pitchFamily="34" charset="0"/>
              </a:rPr>
              <a:t>Topic_3,</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'0.055*"business" + 0.033*"loan" + 0.030*"year" + 0.025*"child" + '  '0.024*"sell" + 0.016*"buy" + 0.015*"old" + 0.013*"family" + 0.013*"school" + 0.012*"marry"'),</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a:t>
            </a:r>
            <a:r>
              <a:rPr lang="en-US" sz="1400" b="1">
                <a:effectLst/>
                <a:latin typeface="Calibri" panose="020F0502020204030204" pitchFamily="34" charset="0"/>
                <a:ea typeface="Calibri" panose="020F0502020204030204" pitchFamily="34" charset="0"/>
              </a:rPr>
              <a:t>Topic_4,</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'0.024*"loan" + 0.022*"work" + 0.019*"year" + 0.017*"business" + 0.012*"buy" '  '+ 0.012*"sell" + 0.012*"family" + 0.011*"child" + 0.011*"old" + '  '0.010*"make"'),</a:t>
            </a:r>
          </a:p>
          <a:p>
            <a:pPr marL="0" indent="0">
              <a:lnSpc>
                <a:spcPct val="107000"/>
              </a:lnSpc>
              <a:spcAft>
                <a:spcPts val="800"/>
              </a:spcAft>
              <a:buNone/>
            </a:pPr>
            <a:r>
              <a:rPr lang="en-US" sz="1400" b="1">
                <a:effectLst/>
                <a:latin typeface="Calibri" panose="020F0502020204030204" pitchFamily="34" charset="0"/>
                <a:ea typeface="Calibri" panose="020F0502020204030204" pitchFamily="34" charset="0"/>
              </a:rPr>
              <a:t> (Topic_5,</a:t>
            </a:r>
          </a:p>
          <a:p>
            <a:pPr marL="0" indent="0">
              <a:lnSpc>
                <a:spcPct val="107000"/>
              </a:lnSpc>
              <a:spcAft>
                <a:spcPts val="800"/>
              </a:spcAft>
              <a:buNone/>
            </a:pPr>
            <a:r>
              <a:rPr lang="en-US" sz="1400">
                <a:effectLst/>
                <a:latin typeface="Calibri" panose="020F0502020204030204" pitchFamily="34" charset="0"/>
                <a:ea typeface="Calibri" panose="020F0502020204030204" pitchFamily="34" charset="0"/>
              </a:rPr>
              <a:t>  '0.026*"loan" + 0.023*"family" + 0.018*"income" + 0.017*"year" + '  '0.013*"child" + 0.012*"old" + 0.011*"live" + 0.011*"work" + 0.011*"dear" + '  '0.010*"husband"')]</a:t>
            </a:r>
          </a:p>
          <a:p>
            <a:endParaRPr lang="en-US" sz="1400"/>
          </a:p>
        </p:txBody>
      </p:sp>
    </p:spTree>
    <p:extLst>
      <p:ext uri="{BB962C8B-B14F-4D97-AF65-F5344CB8AC3E}">
        <p14:creationId xmlns:p14="http://schemas.microsoft.com/office/powerpoint/2010/main" val="3593989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601255" y="702155"/>
            <a:ext cx="3409783" cy="1300365"/>
          </a:xfrm>
        </p:spPr>
        <p:txBody>
          <a:bodyPr>
            <a:normAutofit/>
          </a:bodyPr>
          <a:lstStyle/>
          <a:p>
            <a:r>
              <a:rPr lang="en-US" b="0" i="0">
                <a:solidFill>
                  <a:schemeClr val="tx1"/>
                </a:solidFill>
                <a:effectLst/>
                <a:latin typeface="Lato Extended"/>
              </a:rPr>
              <a:t>Results analysis and Discussion</a:t>
            </a:r>
            <a:endParaRPr lang="en-US">
              <a:solidFill>
                <a:schemeClr val="tx1"/>
              </a:solidFill>
            </a:endParaRPr>
          </a:p>
        </p:txBody>
      </p:sp>
      <p:sp>
        <p:nvSpPr>
          <p:cNvPr id="3" name="Content Placeholder 2">
            <a:extLst>
              <a:ext uri="{FF2B5EF4-FFF2-40B4-BE49-F238E27FC236}">
                <a16:creationId xmlns:a16="http://schemas.microsoft.com/office/drawing/2014/main" id="{24DD6308-1066-196F-A57C-74E346B3EEF3}"/>
              </a:ext>
            </a:extLst>
          </p:cNvPr>
          <p:cNvSpPr>
            <a:spLocks noGrp="1"/>
          </p:cNvSpPr>
          <p:nvPr>
            <p:ph idx="1"/>
          </p:nvPr>
        </p:nvSpPr>
        <p:spPr>
          <a:xfrm>
            <a:off x="601255" y="2177142"/>
            <a:ext cx="3409782" cy="3823607"/>
          </a:xfrm>
        </p:spPr>
        <p:txBody>
          <a:bodyPr>
            <a:normAutofit/>
          </a:bodyPr>
          <a:lstStyle/>
          <a:p>
            <a:r>
              <a:rPr lang="en-US">
                <a:solidFill>
                  <a:srgbClr val="FFFFFF"/>
                </a:solidFill>
              </a:rPr>
              <a:t>56 % of most relevant terms falls in topic 1 &amp; topic 2</a:t>
            </a:r>
          </a:p>
          <a:p>
            <a:r>
              <a:rPr lang="en-US">
                <a:solidFill>
                  <a:srgbClr val="FFFFFF"/>
                </a:solidFill>
              </a:rPr>
              <a:t>13.8% of unique terms falls in topic 5</a:t>
            </a:r>
          </a:p>
          <a:p>
            <a:endParaRPr lang="en-US">
              <a:solidFill>
                <a:srgbClr val="FFFFFF"/>
              </a:solidFill>
            </a:endParaRPr>
          </a:p>
        </p:txBody>
      </p:sp>
      <p:pic>
        <p:nvPicPr>
          <p:cNvPr id="4" name="Picture 3" descr="Chart&#10;&#10;Description automatically generated">
            <a:extLst>
              <a:ext uri="{FF2B5EF4-FFF2-40B4-BE49-F238E27FC236}">
                <a16:creationId xmlns:a16="http://schemas.microsoft.com/office/drawing/2014/main" id="{FE4F391A-3CFD-3AB0-552D-B71CE6205B1C}"/>
              </a:ext>
            </a:extLst>
          </p:cNvPr>
          <p:cNvPicPr>
            <a:picLocks noChangeAspect="1"/>
          </p:cNvPicPr>
          <p:nvPr/>
        </p:nvPicPr>
        <p:blipFill>
          <a:blip r:embed="rId3"/>
          <a:stretch>
            <a:fillRect/>
          </a:stretch>
        </p:blipFill>
        <p:spPr>
          <a:xfrm>
            <a:off x="4592231" y="847618"/>
            <a:ext cx="7289832" cy="5255231"/>
          </a:xfrm>
          <a:prstGeom prst="rect">
            <a:avLst/>
          </a:prstGeom>
        </p:spPr>
      </p:pic>
      <p:sp>
        <p:nvSpPr>
          <p:cNvPr id="5" name="Rectangle 2">
            <a:extLst>
              <a:ext uri="{FF2B5EF4-FFF2-40B4-BE49-F238E27FC236}">
                <a16:creationId xmlns:a16="http://schemas.microsoft.com/office/drawing/2014/main" id="{F3F8E6F5-E009-D590-52D7-EB86865231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A36ECE8F-6985-E8C2-6C85-5E5F6E2A0116}"/>
              </a:ext>
            </a:extLst>
          </p:cNvPr>
          <p:cNvGraphicFramePr>
            <a:graphicFrameLocks noChangeAspect="1"/>
          </p:cNvGraphicFramePr>
          <p:nvPr>
            <p:extLst>
              <p:ext uri="{D42A27DB-BD31-4B8C-83A1-F6EECF244321}">
                <p14:modId xmlns:p14="http://schemas.microsoft.com/office/powerpoint/2010/main" val="4071281028"/>
              </p:ext>
            </p:extLst>
          </p:nvPr>
        </p:nvGraphicFramePr>
        <p:xfrm>
          <a:off x="9791634" y="3765478"/>
          <a:ext cx="2068089" cy="1335641"/>
        </p:xfrm>
        <a:graphic>
          <a:graphicData uri="http://schemas.openxmlformats.org/presentationml/2006/ole">
            <mc:AlternateContent xmlns:mc="http://schemas.openxmlformats.org/markup-compatibility/2006">
              <mc:Choice xmlns:v="urn:schemas-microsoft-com:vml" Requires="v">
                <p:oleObj spid="_x0000_s41985" name="Packager Shell Object" showAsIcon="1" r:id="rId4" imgW="914400" imgH="591840" progId="Package">
                  <p:embed/>
                </p:oleObj>
              </mc:Choice>
              <mc:Fallback>
                <p:oleObj name="Packager Shell Object" showAsIcon="1" r:id="rId4" imgW="914400" imgH="591840" progId="Package">
                  <p:embed/>
                  <p:pic>
                    <p:nvPicPr>
                      <p:cNvPr id="6" name="Object 5">
                        <a:extLst>
                          <a:ext uri="{FF2B5EF4-FFF2-40B4-BE49-F238E27FC236}">
                            <a16:creationId xmlns:a16="http://schemas.microsoft.com/office/drawing/2014/main" id="{A36ECE8F-6985-E8C2-6C85-5E5F6E2A0116}"/>
                          </a:ext>
                        </a:extLst>
                      </p:cNvPr>
                      <p:cNvPicPr>
                        <a:picLocks noChangeAspect="1" noChangeArrowheads="1"/>
                      </p:cNvPicPr>
                      <p:nvPr/>
                    </p:nvPicPr>
                    <p:blipFill>
                      <a:blip r:embed="rId5"/>
                      <a:srcRect/>
                      <a:stretch>
                        <a:fillRect/>
                      </a:stretch>
                    </p:blipFill>
                    <p:spPr bwMode="auto">
                      <a:xfrm>
                        <a:off x="9791634" y="3765478"/>
                        <a:ext cx="2068089" cy="1335641"/>
                      </a:xfrm>
                      <a:prstGeom prst="rect">
                        <a:avLst/>
                      </a:prstGeom>
                      <a:noFill/>
                    </p:spPr>
                  </p:pic>
                </p:oleObj>
              </mc:Fallback>
            </mc:AlternateContent>
          </a:graphicData>
        </a:graphic>
      </p:graphicFrame>
    </p:spTree>
    <p:extLst>
      <p:ext uri="{BB962C8B-B14F-4D97-AF65-F5344CB8AC3E}">
        <p14:creationId xmlns:p14="http://schemas.microsoft.com/office/powerpoint/2010/main" val="274052009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157280-D45F-7460-9A9E-E095E75BE2E2}"/>
              </a:ext>
            </a:extLst>
          </p:cNvPr>
          <p:cNvSpPr>
            <a:spLocks noGrp="1"/>
          </p:cNvSpPr>
          <p:nvPr>
            <p:ph type="title"/>
          </p:nvPr>
        </p:nvSpPr>
        <p:spPr>
          <a:xfrm>
            <a:off x="601255" y="702155"/>
            <a:ext cx="3409783" cy="1300365"/>
          </a:xfrm>
        </p:spPr>
        <p:txBody>
          <a:bodyPr>
            <a:normAutofit fontScale="90000"/>
          </a:bodyPr>
          <a:lstStyle/>
          <a:p>
            <a:r>
              <a:rPr lang="en-US">
                <a:solidFill>
                  <a:srgbClr val="FFFFFF"/>
                </a:solidFill>
              </a:rPr>
              <a:t>Summary of finding :Topic Modelling</a:t>
            </a:r>
          </a:p>
        </p:txBody>
      </p:sp>
      <p:sp>
        <p:nvSpPr>
          <p:cNvPr id="3" name="Content Placeholder 2">
            <a:extLst>
              <a:ext uri="{FF2B5EF4-FFF2-40B4-BE49-F238E27FC236}">
                <a16:creationId xmlns:a16="http://schemas.microsoft.com/office/drawing/2014/main" id="{24DD6308-1066-196F-A57C-74E346B3EEF3}"/>
              </a:ext>
            </a:extLst>
          </p:cNvPr>
          <p:cNvSpPr>
            <a:spLocks noGrp="1"/>
          </p:cNvSpPr>
          <p:nvPr>
            <p:ph idx="1"/>
          </p:nvPr>
        </p:nvSpPr>
        <p:spPr>
          <a:xfrm>
            <a:off x="601255" y="2177142"/>
            <a:ext cx="3409782" cy="3823607"/>
          </a:xfrm>
        </p:spPr>
        <p:txBody>
          <a:bodyPr>
            <a:normAutofit/>
          </a:bodyPr>
          <a:lstStyle/>
          <a:p>
            <a:pPr marL="0" indent="0">
              <a:buNone/>
            </a:pPr>
            <a:r>
              <a:rPr lang="en-US">
                <a:solidFill>
                  <a:srgbClr val="FFFFFF"/>
                </a:solidFill>
              </a:rPr>
              <a:t>Dominant topic of top 3 segments are </a:t>
            </a:r>
          </a:p>
          <a:p>
            <a:r>
              <a:rPr lang="en-US">
                <a:solidFill>
                  <a:srgbClr val="FFFFFF"/>
                </a:solidFill>
              </a:rPr>
              <a:t>Agriculture </a:t>
            </a:r>
          </a:p>
          <a:p>
            <a:r>
              <a:rPr lang="en-US">
                <a:solidFill>
                  <a:srgbClr val="FFFFFF"/>
                </a:solidFill>
              </a:rPr>
              <a:t>Retail</a:t>
            </a:r>
          </a:p>
          <a:p>
            <a:r>
              <a:rPr lang="en-US">
                <a:solidFill>
                  <a:srgbClr val="FFFFFF"/>
                </a:solidFill>
              </a:rPr>
              <a:t>Food</a:t>
            </a:r>
          </a:p>
        </p:txBody>
      </p:sp>
      <p:pic>
        <p:nvPicPr>
          <p:cNvPr id="4" name="Picture 3" descr="Graphical user interface, text&#10;&#10;Description automatically generated with medium confidence">
            <a:extLst>
              <a:ext uri="{FF2B5EF4-FFF2-40B4-BE49-F238E27FC236}">
                <a16:creationId xmlns:a16="http://schemas.microsoft.com/office/drawing/2014/main" id="{7ACD83F5-F282-062F-7D5C-DFCD4F3C0FAA}"/>
              </a:ext>
            </a:extLst>
          </p:cNvPr>
          <p:cNvPicPr>
            <a:picLocks noChangeAspect="1"/>
          </p:cNvPicPr>
          <p:nvPr/>
        </p:nvPicPr>
        <p:blipFill>
          <a:blip r:embed="rId2"/>
          <a:stretch>
            <a:fillRect/>
          </a:stretch>
        </p:blipFill>
        <p:spPr>
          <a:xfrm>
            <a:off x="4407296" y="881991"/>
            <a:ext cx="7479904" cy="1744252"/>
          </a:xfrm>
          <a:prstGeom prst="rect">
            <a:avLst/>
          </a:prstGeom>
        </p:spPr>
      </p:pic>
      <p:pic>
        <p:nvPicPr>
          <p:cNvPr id="6" name="Picture 5">
            <a:extLst>
              <a:ext uri="{FF2B5EF4-FFF2-40B4-BE49-F238E27FC236}">
                <a16:creationId xmlns:a16="http://schemas.microsoft.com/office/drawing/2014/main" id="{8A5802CD-CC91-8218-E879-F575C123414B}"/>
              </a:ext>
            </a:extLst>
          </p:cNvPr>
          <p:cNvPicPr>
            <a:picLocks noChangeAspect="1"/>
          </p:cNvPicPr>
          <p:nvPr/>
        </p:nvPicPr>
        <p:blipFill>
          <a:blip r:embed="rId3"/>
          <a:stretch>
            <a:fillRect/>
          </a:stretch>
        </p:blipFill>
        <p:spPr>
          <a:xfrm>
            <a:off x="4404609" y="3508234"/>
            <a:ext cx="7842072" cy="2781443"/>
          </a:xfrm>
          <a:prstGeom prst="rect">
            <a:avLst/>
          </a:prstGeom>
        </p:spPr>
      </p:pic>
    </p:spTree>
    <p:extLst>
      <p:ext uri="{BB962C8B-B14F-4D97-AF65-F5344CB8AC3E}">
        <p14:creationId xmlns:p14="http://schemas.microsoft.com/office/powerpoint/2010/main" val="416976260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B63476-1DDD-261A-F874-BC21B4EEB1D6}"/>
              </a:ext>
            </a:extLst>
          </p:cNvPr>
          <p:cNvSpPr>
            <a:spLocks noGrp="1"/>
          </p:cNvSpPr>
          <p:nvPr>
            <p:ph type="title"/>
          </p:nvPr>
        </p:nvSpPr>
        <p:spPr>
          <a:xfrm>
            <a:off x="601255" y="702155"/>
            <a:ext cx="3409783" cy="1300365"/>
          </a:xfrm>
        </p:spPr>
        <p:txBody>
          <a:bodyPr>
            <a:normAutofit fontScale="90000"/>
          </a:bodyPr>
          <a:lstStyle/>
          <a:p>
            <a:r>
              <a:rPr lang="en-US">
                <a:solidFill>
                  <a:srgbClr val="FFFFFF"/>
                </a:solidFill>
              </a:rPr>
              <a:t>Summary of finding :Topic Modelling</a:t>
            </a:r>
          </a:p>
        </p:txBody>
      </p:sp>
      <p:sp>
        <p:nvSpPr>
          <p:cNvPr id="9" name="Content Placeholder 8">
            <a:extLst>
              <a:ext uri="{FF2B5EF4-FFF2-40B4-BE49-F238E27FC236}">
                <a16:creationId xmlns:a16="http://schemas.microsoft.com/office/drawing/2014/main" id="{B5C4A0B1-1B58-C608-B2C4-1E9A59351048}"/>
              </a:ext>
            </a:extLst>
          </p:cNvPr>
          <p:cNvSpPr>
            <a:spLocks noGrp="1"/>
          </p:cNvSpPr>
          <p:nvPr>
            <p:ph idx="1"/>
          </p:nvPr>
        </p:nvSpPr>
        <p:spPr>
          <a:xfrm>
            <a:off x="601255" y="2177142"/>
            <a:ext cx="3409782" cy="3823607"/>
          </a:xfrm>
        </p:spPr>
        <p:txBody>
          <a:bodyPr>
            <a:normAutofit/>
          </a:bodyPr>
          <a:lstStyle/>
          <a:p>
            <a:r>
              <a:rPr lang="en-US">
                <a:solidFill>
                  <a:srgbClr val="FFFFFF"/>
                </a:solidFill>
              </a:rPr>
              <a:t>Key words &amp; no of documents clustered mainly into topic dominant topic 2 upto 73%</a:t>
            </a:r>
          </a:p>
        </p:txBody>
      </p:sp>
      <p:pic>
        <p:nvPicPr>
          <p:cNvPr id="5" name="Content Placeholder 4" descr="Table&#10;&#10;Description automatically generated">
            <a:extLst>
              <a:ext uri="{FF2B5EF4-FFF2-40B4-BE49-F238E27FC236}">
                <a16:creationId xmlns:a16="http://schemas.microsoft.com/office/drawing/2014/main" id="{C68098BE-9988-32FF-22E4-FC6E067D44B6}"/>
              </a:ext>
            </a:extLst>
          </p:cNvPr>
          <p:cNvPicPr>
            <a:picLocks noChangeAspect="1"/>
          </p:cNvPicPr>
          <p:nvPr/>
        </p:nvPicPr>
        <p:blipFill>
          <a:blip r:embed="rId2"/>
          <a:stretch>
            <a:fillRect/>
          </a:stretch>
        </p:blipFill>
        <p:spPr>
          <a:xfrm>
            <a:off x="4592231" y="1738036"/>
            <a:ext cx="6831503" cy="3364515"/>
          </a:xfrm>
          <a:prstGeom prst="rect">
            <a:avLst/>
          </a:prstGeom>
        </p:spPr>
      </p:pic>
    </p:spTree>
    <p:extLst>
      <p:ext uri="{BB962C8B-B14F-4D97-AF65-F5344CB8AC3E}">
        <p14:creationId xmlns:p14="http://schemas.microsoft.com/office/powerpoint/2010/main" val="5831021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868D-26D5-5ADA-E40B-B106865F1284}"/>
              </a:ext>
            </a:extLst>
          </p:cNvPr>
          <p:cNvSpPr>
            <a:spLocks noGrp="1"/>
          </p:cNvSpPr>
          <p:nvPr>
            <p:ph type="title"/>
          </p:nvPr>
        </p:nvSpPr>
        <p:spPr/>
        <p:txBody>
          <a:bodyPr/>
          <a:lstStyle/>
          <a:p>
            <a:r>
              <a:rPr lang="en-US" b="1" i="0">
                <a:solidFill>
                  <a:srgbClr val="2D3B45"/>
                </a:solidFill>
                <a:effectLst/>
                <a:latin typeface="Lato Extended"/>
              </a:rPr>
              <a:t>Contribution to the literature and practice</a:t>
            </a:r>
            <a:endParaRPr lang="en-US" b="1"/>
          </a:p>
        </p:txBody>
      </p:sp>
      <p:sp>
        <p:nvSpPr>
          <p:cNvPr id="3" name="Content Placeholder 2">
            <a:extLst>
              <a:ext uri="{FF2B5EF4-FFF2-40B4-BE49-F238E27FC236}">
                <a16:creationId xmlns:a16="http://schemas.microsoft.com/office/drawing/2014/main" id="{23B60408-8C8A-420C-683E-FF4BA1340C41}"/>
              </a:ext>
            </a:extLst>
          </p:cNvPr>
          <p:cNvSpPr>
            <a:spLocks noGrp="1"/>
          </p:cNvSpPr>
          <p:nvPr>
            <p:ph idx="1"/>
          </p:nvPr>
        </p:nvSpPr>
        <p:spPr/>
        <p:txBody>
          <a:bodyPr>
            <a:normAutofit/>
          </a:bodyPr>
          <a:lstStyle/>
          <a:p>
            <a:r>
              <a:rPr lang="en-US" sz="2400" b="1"/>
              <a:t>Future work :</a:t>
            </a:r>
          </a:p>
          <a:p>
            <a:r>
              <a:rPr lang="en-US" sz="2400" b="1"/>
              <a:t> </a:t>
            </a:r>
            <a:r>
              <a:rPr lang="en-US" sz="2400"/>
              <a:t>Identify key features of loan applications which are being rejected due to lack of information in the loan application</a:t>
            </a:r>
          </a:p>
          <a:p>
            <a:r>
              <a:rPr lang="en-US" sz="2400"/>
              <a:t>Perform impact of NLP Topic model on Lenders bias over gender, sector or geography.</a:t>
            </a:r>
          </a:p>
          <a:p>
            <a:endParaRPr lang="en-US" sz="2000"/>
          </a:p>
        </p:txBody>
      </p:sp>
    </p:spTree>
    <p:extLst>
      <p:ext uri="{BB962C8B-B14F-4D97-AF65-F5344CB8AC3E}">
        <p14:creationId xmlns:p14="http://schemas.microsoft.com/office/powerpoint/2010/main" val="348897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868D-26D5-5ADA-E40B-B106865F1284}"/>
              </a:ext>
            </a:extLst>
          </p:cNvPr>
          <p:cNvSpPr>
            <a:spLocks noGrp="1"/>
          </p:cNvSpPr>
          <p:nvPr>
            <p:ph type="title"/>
          </p:nvPr>
        </p:nvSpPr>
        <p:spPr/>
        <p:txBody>
          <a:bodyPr/>
          <a:lstStyle/>
          <a:p>
            <a:r>
              <a:rPr lang="en-US"/>
              <a:t>Research limitations</a:t>
            </a:r>
          </a:p>
        </p:txBody>
      </p:sp>
      <p:sp>
        <p:nvSpPr>
          <p:cNvPr id="3" name="Content Placeholder 2">
            <a:extLst>
              <a:ext uri="{FF2B5EF4-FFF2-40B4-BE49-F238E27FC236}">
                <a16:creationId xmlns:a16="http://schemas.microsoft.com/office/drawing/2014/main" id="{23B60408-8C8A-420C-683E-FF4BA1340C41}"/>
              </a:ext>
            </a:extLst>
          </p:cNvPr>
          <p:cNvSpPr>
            <a:spLocks noGrp="1"/>
          </p:cNvSpPr>
          <p:nvPr>
            <p:ph idx="1"/>
          </p:nvPr>
        </p:nvSpPr>
        <p:spPr/>
        <p:txBody>
          <a:bodyPr/>
          <a:lstStyle/>
          <a:p>
            <a:pPr algn="l" fontAlgn="base">
              <a:buFont typeface="Arial" panose="020B0604020202020204" pitchFamily="34" charset="0"/>
              <a:buChar char="•"/>
            </a:pPr>
            <a:r>
              <a:rPr lang="en-US" b="0" i="0">
                <a:solidFill>
                  <a:srgbClr val="232629"/>
                </a:solidFill>
                <a:effectLst/>
                <a:latin typeface="inherit"/>
              </a:rPr>
              <a:t>Fixed K (the number of topics is fixed and must be known ahead of time)</a:t>
            </a:r>
          </a:p>
          <a:p>
            <a:pPr algn="l" fontAlgn="base">
              <a:buFont typeface="Arial" panose="020B0604020202020204" pitchFamily="34" charset="0"/>
              <a:buChar char="•"/>
            </a:pPr>
            <a:r>
              <a:rPr lang="en-US" b="0" i="0">
                <a:solidFill>
                  <a:srgbClr val="232629"/>
                </a:solidFill>
                <a:effectLst/>
                <a:latin typeface="inherit"/>
              </a:rPr>
              <a:t>Uncorrelated topics (Dirichlet topic distribution cannot capture correlations)</a:t>
            </a:r>
          </a:p>
          <a:p>
            <a:pPr algn="l" fontAlgn="base">
              <a:buFont typeface="Arial" panose="020B0604020202020204" pitchFamily="34" charset="0"/>
              <a:buChar char="•"/>
            </a:pPr>
            <a:r>
              <a:rPr lang="en-US" b="0" i="0">
                <a:solidFill>
                  <a:srgbClr val="232629"/>
                </a:solidFill>
                <a:effectLst/>
                <a:latin typeface="inherit"/>
              </a:rPr>
              <a:t>Non-hierarchical (in data-limited regimes hierarchical models allow sharing of data)</a:t>
            </a:r>
          </a:p>
          <a:p>
            <a:pPr algn="l" fontAlgn="base">
              <a:buFont typeface="Arial" panose="020B0604020202020204" pitchFamily="34" charset="0"/>
              <a:buChar char="•"/>
            </a:pPr>
            <a:r>
              <a:rPr lang="en-US" b="0" i="0">
                <a:solidFill>
                  <a:srgbClr val="232629"/>
                </a:solidFill>
                <a:effectLst/>
                <a:latin typeface="inherit"/>
              </a:rPr>
              <a:t>Static (no evolution of topics over time)</a:t>
            </a:r>
          </a:p>
          <a:p>
            <a:pPr algn="l" fontAlgn="base">
              <a:buFont typeface="Arial" panose="020B0604020202020204" pitchFamily="34" charset="0"/>
              <a:buChar char="•"/>
            </a:pPr>
            <a:r>
              <a:rPr lang="en-US" b="0" i="0">
                <a:solidFill>
                  <a:srgbClr val="232629"/>
                </a:solidFill>
                <a:effectLst/>
                <a:latin typeface="inherit"/>
              </a:rPr>
              <a:t>Bag of words (assumes words are exchangeable, sentence structure is not modeled)</a:t>
            </a:r>
          </a:p>
          <a:p>
            <a:pPr algn="l" fontAlgn="base">
              <a:buFont typeface="Arial" panose="020B0604020202020204" pitchFamily="34" charset="0"/>
              <a:buChar char="•"/>
            </a:pPr>
            <a:r>
              <a:rPr lang="en-US" b="0" i="0">
                <a:solidFill>
                  <a:srgbClr val="232629"/>
                </a:solidFill>
                <a:effectLst/>
                <a:latin typeface="inherit"/>
              </a:rPr>
              <a:t>Unsupervised (sometimes weak supervision is desirable, e.g. in sentiment analysis)</a:t>
            </a:r>
          </a:p>
          <a:p>
            <a:endParaRPr lang="en-US"/>
          </a:p>
        </p:txBody>
      </p:sp>
    </p:spTree>
    <p:extLst>
      <p:ext uri="{BB962C8B-B14F-4D97-AF65-F5344CB8AC3E}">
        <p14:creationId xmlns:p14="http://schemas.microsoft.com/office/powerpoint/2010/main" val="276279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B497-5A13-2721-0BB7-CA0923A71808}"/>
              </a:ext>
            </a:extLst>
          </p:cNvPr>
          <p:cNvSpPr>
            <a:spLocks noGrp="1"/>
          </p:cNvSpPr>
          <p:nvPr>
            <p:ph type="title"/>
          </p:nvPr>
        </p:nvSpPr>
        <p:spPr/>
        <p:txBody>
          <a:bodyPr/>
          <a:lstStyle/>
          <a:p>
            <a:r>
              <a:rPr lang="en-US"/>
              <a:t>Closing Remarks</a:t>
            </a:r>
          </a:p>
        </p:txBody>
      </p:sp>
      <p:sp>
        <p:nvSpPr>
          <p:cNvPr id="3" name="Content Placeholder 2">
            <a:extLst>
              <a:ext uri="{FF2B5EF4-FFF2-40B4-BE49-F238E27FC236}">
                <a16:creationId xmlns:a16="http://schemas.microsoft.com/office/drawing/2014/main" id="{1EB8B127-A076-20E3-C02F-1D20BAAE90D3}"/>
              </a:ext>
            </a:extLst>
          </p:cNvPr>
          <p:cNvSpPr>
            <a:spLocks noGrp="1"/>
          </p:cNvSpPr>
          <p:nvPr>
            <p:ph idx="1"/>
          </p:nvPr>
        </p:nvSpPr>
        <p:spPr/>
        <p:txBody>
          <a:bodyPr>
            <a:normAutofit/>
          </a:bodyPr>
          <a:lstStyle/>
          <a:p>
            <a:pPr marL="0" indent="0">
              <a:buNone/>
            </a:pPr>
            <a:r>
              <a:rPr lang="en-US" sz="2400"/>
              <a:t>Kiva may use NLP – Topic modelling model to suggest lenders pick their customized loan applications based on their interest sector &amp; geography</a:t>
            </a:r>
          </a:p>
          <a:p>
            <a:pPr marL="0" indent="0">
              <a:buNone/>
            </a:pPr>
            <a:r>
              <a:rPr lang="en-US" sz="2400"/>
              <a:t>We also recommend Kiva to consider loan prediction model based on the Neural network &amp; Text analytics to fund the loan applications. </a:t>
            </a:r>
          </a:p>
        </p:txBody>
      </p:sp>
    </p:spTree>
    <p:extLst>
      <p:ext uri="{BB962C8B-B14F-4D97-AF65-F5344CB8AC3E}">
        <p14:creationId xmlns:p14="http://schemas.microsoft.com/office/powerpoint/2010/main" val="161305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BA63-357A-1EA9-45BC-7343540DF2E0}"/>
              </a:ext>
            </a:extLst>
          </p:cNvPr>
          <p:cNvSpPr>
            <a:spLocks noGrp="1"/>
          </p:cNvSpPr>
          <p:nvPr>
            <p:ph type="title"/>
          </p:nvPr>
        </p:nvSpPr>
        <p:spPr>
          <a:xfrm>
            <a:off x="188328" y="-1111168"/>
            <a:ext cx="10058400" cy="1609344"/>
          </a:xfrm>
        </p:spPr>
        <p:txBody>
          <a:bodyPr/>
          <a:lstStyle/>
          <a:p>
            <a:r>
              <a:rPr lang="en-US"/>
              <a:t>Descriptive Analysis - tableau</a:t>
            </a:r>
          </a:p>
        </p:txBody>
      </p:sp>
      <p:pic>
        <p:nvPicPr>
          <p:cNvPr id="2050" name="Picture 2">
            <a:extLst>
              <a:ext uri="{FF2B5EF4-FFF2-40B4-BE49-F238E27FC236}">
                <a16:creationId xmlns:a16="http://schemas.microsoft.com/office/drawing/2014/main" id="{BA4850F0-EBCD-4987-ABF3-B4D8DF47B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20" y="3533775"/>
            <a:ext cx="600446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BBCAF4-4A0E-2465-143C-A983A8F8F5DD}"/>
              </a:ext>
            </a:extLst>
          </p:cNvPr>
          <p:cNvPicPr>
            <a:picLocks noChangeAspect="1"/>
          </p:cNvPicPr>
          <p:nvPr/>
        </p:nvPicPr>
        <p:blipFill>
          <a:blip r:embed="rId4"/>
          <a:stretch>
            <a:fillRect/>
          </a:stretch>
        </p:blipFill>
        <p:spPr>
          <a:xfrm>
            <a:off x="188327" y="4042061"/>
            <a:ext cx="3685029" cy="2815939"/>
          </a:xfrm>
          <a:prstGeom prst="rect">
            <a:avLst/>
          </a:prstGeom>
        </p:spPr>
      </p:pic>
      <p:pic>
        <p:nvPicPr>
          <p:cNvPr id="4" name="Picture 3">
            <a:extLst>
              <a:ext uri="{FF2B5EF4-FFF2-40B4-BE49-F238E27FC236}">
                <a16:creationId xmlns:a16="http://schemas.microsoft.com/office/drawing/2014/main" id="{0280CA01-1403-CB38-F2DD-BC694725186D}"/>
              </a:ext>
            </a:extLst>
          </p:cNvPr>
          <p:cNvPicPr>
            <a:picLocks noChangeAspect="1"/>
          </p:cNvPicPr>
          <p:nvPr/>
        </p:nvPicPr>
        <p:blipFill>
          <a:blip r:embed="rId5"/>
          <a:stretch>
            <a:fillRect/>
          </a:stretch>
        </p:blipFill>
        <p:spPr>
          <a:xfrm>
            <a:off x="0" y="970766"/>
            <a:ext cx="6096000" cy="2912301"/>
          </a:xfrm>
          <a:prstGeom prst="rect">
            <a:avLst/>
          </a:prstGeom>
        </p:spPr>
      </p:pic>
      <p:pic>
        <p:nvPicPr>
          <p:cNvPr id="8" name="Picture 7">
            <a:extLst>
              <a:ext uri="{FF2B5EF4-FFF2-40B4-BE49-F238E27FC236}">
                <a16:creationId xmlns:a16="http://schemas.microsoft.com/office/drawing/2014/main" id="{0C085680-EE7E-FE0F-FE48-D0AB70764CAA}"/>
              </a:ext>
            </a:extLst>
          </p:cNvPr>
          <p:cNvPicPr>
            <a:picLocks noChangeAspect="1"/>
          </p:cNvPicPr>
          <p:nvPr/>
        </p:nvPicPr>
        <p:blipFill>
          <a:blip r:embed="rId6"/>
          <a:stretch>
            <a:fillRect/>
          </a:stretch>
        </p:blipFill>
        <p:spPr>
          <a:xfrm>
            <a:off x="5840858" y="739403"/>
            <a:ext cx="6265726" cy="2905274"/>
          </a:xfrm>
          <a:prstGeom prst="rect">
            <a:avLst/>
          </a:prstGeom>
        </p:spPr>
      </p:pic>
    </p:spTree>
    <p:extLst>
      <p:ext uri="{BB962C8B-B14F-4D97-AF65-F5344CB8AC3E}">
        <p14:creationId xmlns:p14="http://schemas.microsoft.com/office/powerpoint/2010/main" val="546849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2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3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1" name="Rectangle 3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3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3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3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9BBF67-B22E-1E5C-B94D-28D4B200F5A2}"/>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solidFill>
                  <a:srgbClr val="FFFFFF"/>
                </a:solidFill>
              </a:rPr>
              <a:t>Data Exploration</a:t>
            </a:r>
          </a:p>
        </p:txBody>
      </p:sp>
      <p:pic>
        <p:nvPicPr>
          <p:cNvPr id="4" name="Picture 3" descr="Chart, histogram&#10;&#10;Description automatically generated">
            <a:extLst>
              <a:ext uri="{FF2B5EF4-FFF2-40B4-BE49-F238E27FC236}">
                <a16:creationId xmlns:a16="http://schemas.microsoft.com/office/drawing/2014/main" id="{83097DFE-D33D-1E83-1985-3D89E1319559}"/>
              </a:ext>
            </a:extLst>
          </p:cNvPr>
          <p:cNvPicPr>
            <a:picLocks noChangeAspect="1"/>
          </p:cNvPicPr>
          <p:nvPr/>
        </p:nvPicPr>
        <p:blipFill rotWithShape="1">
          <a:blip r:embed="rId3"/>
          <a:srcRect l="20421" r="5442" b="3"/>
          <a:stretch/>
        </p:blipFill>
        <p:spPr>
          <a:xfrm>
            <a:off x="4241830" y="619432"/>
            <a:ext cx="3703320" cy="2847165"/>
          </a:xfrm>
          <a:prstGeom prst="rect">
            <a:avLst/>
          </a:prstGeom>
        </p:spPr>
      </p:pic>
      <p:pic>
        <p:nvPicPr>
          <p:cNvPr id="5" name="Picture 4" descr="Chart, scatter chart&#10;&#10;Description automatically generated">
            <a:extLst>
              <a:ext uri="{FF2B5EF4-FFF2-40B4-BE49-F238E27FC236}">
                <a16:creationId xmlns:a16="http://schemas.microsoft.com/office/drawing/2014/main" id="{57A3CBDD-5E49-14D7-AA5F-7152EF16DD3C}"/>
              </a:ext>
            </a:extLst>
          </p:cNvPr>
          <p:cNvPicPr>
            <a:picLocks noChangeAspect="1"/>
          </p:cNvPicPr>
          <p:nvPr/>
        </p:nvPicPr>
        <p:blipFill rotWithShape="1">
          <a:blip r:embed="rId4"/>
          <a:srcRect t="10736" r="-3" b="8524"/>
          <a:stretch/>
        </p:blipFill>
        <p:spPr>
          <a:xfrm>
            <a:off x="4241823" y="3562350"/>
            <a:ext cx="3703320" cy="2825496"/>
          </a:xfrm>
          <a:prstGeom prst="rect">
            <a:avLst/>
          </a:prstGeom>
        </p:spPr>
      </p:pic>
      <p:pic>
        <p:nvPicPr>
          <p:cNvPr id="3" name="Picture 2" descr="Chart, histogram&#10;&#10;Description automatically generated">
            <a:extLst>
              <a:ext uri="{FF2B5EF4-FFF2-40B4-BE49-F238E27FC236}">
                <a16:creationId xmlns:a16="http://schemas.microsoft.com/office/drawing/2014/main" id="{E110FE3C-3AB9-8A19-69C9-EBCBC88D76DD}"/>
              </a:ext>
            </a:extLst>
          </p:cNvPr>
          <p:cNvPicPr>
            <a:picLocks noChangeAspect="1"/>
          </p:cNvPicPr>
          <p:nvPr/>
        </p:nvPicPr>
        <p:blipFill rotWithShape="1">
          <a:blip r:embed="rId5"/>
          <a:srcRect l="30370" r="9709" b="-3"/>
          <a:stretch/>
        </p:blipFill>
        <p:spPr>
          <a:xfrm>
            <a:off x="8036241" y="638175"/>
            <a:ext cx="3702877" cy="5762625"/>
          </a:xfrm>
          <a:prstGeom prst="rect">
            <a:avLst/>
          </a:prstGeom>
        </p:spPr>
      </p:pic>
    </p:spTree>
    <p:extLst>
      <p:ext uri="{BB962C8B-B14F-4D97-AF65-F5344CB8AC3E}">
        <p14:creationId xmlns:p14="http://schemas.microsoft.com/office/powerpoint/2010/main" val="370438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26C9-92CD-53D2-4984-FC992C7ABC6F}"/>
              </a:ext>
            </a:extLst>
          </p:cNvPr>
          <p:cNvSpPr>
            <a:spLocks noGrp="1"/>
          </p:cNvSpPr>
          <p:nvPr>
            <p:ph type="title"/>
          </p:nvPr>
        </p:nvSpPr>
        <p:spPr>
          <a:xfrm>
            <a:off x="581192" y="702156"/>
            <a:ext cx="11029616" cy="756774"/>
          </a:xfrm>
        </p:spPr>
        <p:txBody>
          <a:bodyPr/>
          <a:lstStyle/>
          <a:p>
            <a:r>
              <a:rPr lang="en-US"/>
              <a:t>Word cloud in tableau</a:t>
            </a:r>
          </a:p>
        </p:txBody>
      </p:sp>
      <p:pic>
        <p:nvPicPr>
          <p:cNvPr id="5" name="Picture 4">
            <a:extLst>
              <a:ext uri="{FF2B5EF4-FFF2-40B4-BE49-F238E27FC236}">
                <a16:creationId xmlns:a16="http://schemas.microsoft.com/office/drawing/2014/main" id="{93DF7574-5330-FF15-16B1-24120A1420F5}"/>
              </a:ext>
            </a:extLst>
          </p:cNvPr>
          <p:cNvPicPr>
            <a:picLocks noChangeAspect="1"/>
          </p:cNvPicPr>
          <p:nvPr/>
        </p:nvPicPr>
        <p:blipFill>
          <a:blip r:embed="rId3"/>
          <a:stretch>
            <a:fillRect/>
          </a:stretch>
        </p:blipFill>
        <p:spPr>
          <a:xfrm>
            <a:off x="164996" y="2292872"/>
            <a:ext cx="6858352" cy="4238843"/>
          </a:xfrm>
          <a:prstGeom prst="rect">
            <a:avLst/>
          </a:prstGeom>
        </p:spPr>
      </p:pic>
      <p:pic>
        <p:nvPicPr>
          <p:cNvPr id="6" name="Picture 5">
            <a:extLst>
              <a:ext uri="{FF2B5EF4-FFF2-40B4-BE49-F238E27FC236}">
                <a16:creationId xmlns:a16="http://schemas.microsoft.com/office/drawing/2014/main" id="{D91934ED-8235-C99B-DAEA-6020C4CD0706}"/>
              </a:ext>
            </a:extLst>
          </p:cNvPr>
          <p:cNvPicPr>
            <a:picLocks noChangeAspect="1"/>
          </p:cNvPicPr>
          <p:nvPr/>
        </p:nvPicPr>
        <p:blipFill>
          <a:blip r:embed="rId4"/>
          <a:stretch>
            <a:fillRect/>
          </a:stretch>
        </p:blipFill>
        <p:spPr>
          <a:xfrm>
            <a:off x="6952988" y="2738062"/>
            <a:ext cx="4504776" cy="2897395"/>
          </a:xfrm>
          <a:prstGeom prst="rect">
            <a:avLst/>
          </a:prstGeom>
        </p:spPr>
      </p:pic>
    </p:spTree>
    <p:extLst>
      <p:ext uri="{BB962C8B-B14F-4D97-AF65-F5344CB8AC3E}">
        <p14:creationId xmlns:p14="http://schemas.microsoft.com/office/powerpoint/2010/main" val="300279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EC5-92FE-474C-A190-1F254D96B939}"/>
              </a:ext>
            </a:extLst>
          </p:cNvPr>
          <p:cNvSpPr>
            <a:spLocks noGrp="1"/>
          </p:cNvSpPr>
          <p:nvPr>
            <p:ph type="title"/>
          </p:nvPr>
        </p:nvSpPr>
        <p:spPr>
          <a:xfrm>
            <a:off x="4970109" y="482872"/>
            <a:ext cx="6730277" cy="1609344"/>
          </a:xfrm>
          <a:ln>
            <a:noFill/>
          </a:ln>
        </p:spPr>
        <p:txBody>
          <a:bodyPr vert="horz" lIns="91440" tIns="45720" rIns="91440" bIns="45720" rtlCol="0" anchor="ctr">
            <a:normAutofit/>
          </a:bodyPr>
          <a:lstStyle/>
          <a:p>
            <a:r>
              <a:rPr lang="en-US" sz="4800"/>
              <a:t>What is Kiva.org?</a:t>
            </a:r>
          </a:p>
        </p:txBody>
      </p:sp>
      <p:sp>
        <p:nvSpPr>
          <p:cNvPr id="8" name="TextBox 7">
            <a:extLst>
              <a:ext uri="{FF2B5EF4-FFF2-40B4-BE49-F238E27FC236}">
                <a16:creationId xmlns:a16="http://schemas.microsoft.com/office/drawing/2014/main" id="{5F877FB0-824A-4ED8-AA08-52A9F2C5D195}"/>
              </a:ext>
            </a:extLst>
          </p:cNvPr>
          <p:cNvSpPr txBox="1"/>
          <p:nvPr/>
        </p:nvSpPr>
        <p:spPr>
          <a:xfrm>
            <a:off x="4970109" y="1723999"/>
            <a:ext cx="6730276" cy="4933690"/>
          </a:xfrm>
          <a:prstGeom prst="rect">
            <a:avLst/>
          </a:prstGeom>
        </p:spPr>
        <p:txBody>
          <a:bodyPr vert="horz" lIns="91440" tIns="45720" rIns="91440" bIns="45720" rtlCol="0">
            <a:normAutofit/>
          </a:bodyPr>
          <a:lstStyle/>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r>
              <a:rPr lang="en-US" sz="1500">
                <a:hlinkClick r:id="rId3"/>
              </a:rPr>
              <a:t>Kiva</a:t>
            </a:r>
            <a:r>
              <a:rPr lang="en-US" sz="1500"/>
              <a:t> is an international non-profit, founded in 2005 and based in San Francisco, with a mission to connect people through lending to alleviate poverty.. </a:t>
            </a:r>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endParaRPr lang="en-US" sz="1500"/>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r>
              <a:rPr lang="en-US" sz="1500"/>
              <a:t>Kiva is a peer-to-peer lending platform by which borrowers like Lourdes--who doesn’t have credit histories or access to bank loans--can get loans with no interest. </a:t>
            </a:r>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endParaRPr lang="en-US" sz="1500"/>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r>
              <a:rPr lang="en-US" sz="1500"/>
              <a:t> Lenders can loan money in increments of $25. Lenders browse borrower profiles on kiva.org and choose an entrepreneur they wish to fund. The lenders transfer their funds to Kiva through credit card processing </a:t>
            </a:r>
          </a:p>
          <a:p>
            <a:pPr defTabSz="914400">
              <a:lnSpc>
                <a:spcPct val="90000"/>
              </a:lnSpc>
              <a:spcAft>
                <a:spcPts val="800"/>
              </a:spcAft>
              <a:buClr>
                <a:schemeClr val="accent1">
                  <a:lumMod val="75000"/>
                </a:schemeClr>
              </a:buClr>
              <a:buSzPct val="85000"/>
              <a:tabLst>
                <a:tab pos="2047875" algn="l"/>
              </a:tabLst>
            </a:pPr>
            <a:endParaRPr lang="en-US" sz="1500"/>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r>
              <a:rPr lang="en-US" sz="1500"/>
              <a:t>Lenders do not receive interest on the money they lend. Kiva includes personal stories of each person who applies for a loan so that lenders can connect with borrowers on a human level.</a:t>
            </a:r>
          </a:p>
          <a:p>
            <a:pPr indent="-182880" defTabSz="914400">
              <a:lnSpc>
                <a:spcPct val="90000"/>
              </a:lnSpc>
              <a:spcAft>
                <a:spcPts val="800"/>
              </a:spcAft>
              <a:buClr>
                <a:schemeClr val="accent1">
                  <a:lumMod val="75000"/>
                </a:schemeClr>
              </a:buClr>
              <a:buSzPct val="85000"/>
              <a:buFont typeface="Wingdings" pitchFamily="2" charset="2"/>
              <a:buChar char="§"/>
              <a:tabLst>
                <a:tab pos="2047875" algn="l"/>
              </a:tabLst>
            </a:pPr>
            <a:endParaRPr lang="en-US" sz="1500"/>
          </a:p>
          <a:p>
            <a:pPr indent="-182880" defTabSz="914400">
              <a:lnSpc>
                <a:spcPct val="90000"/>
              </a:lnSpc>
              <a:buClr>
                <a:schemeClr val="accent1">
                  <a:lumMod val="75000"/>
                </a:schemeClr>
              </a:buClr>
              <a:buSzPct val="85000"/>
              <a:buFont typeface="Wingdings" pitchFamily="2" charset="2"/>
              <a:buChar char="§"/>
            </a:pPr>
            <a:r>
              <a:rPr lang="en-US" sz="1500"/>
              <a:t>Kiva works with more than 300 microfinance institutions, social impact businesses, schools and non-profit organizations around the world, called "Field Partners", that post profiles of qualified local entrepreneurs on the Kiva website.</a:t>
            </a:r>
          </a:p>
          <a:p>
            <a:pPr indent="-182880" defTabSz="914400">
              <a:lnSpc>
                <a:spcPct val="90000"/>
              </a:lnSpc>
              <a:buClr>
                <a:schemeClr val="accent1">
                  <a:lumMod val="75000"/>
                </a:schemeClr>
              </a:buClr>
              <a:buSzPct val="85000"/>
              <a:buFont typeface="Wingdings" pitchFamily="2" charset="2"/>
              <a:buChar char="§"/>
            </a:pPr>
            <a:endParaRPr lang="en-US" sz="1500"/>
          </a:p>
        </p:txBody>
      </p:sp>
      <p:pic>
        <p:nvPicPr>
          <p:cNvPr id="4" name="Picture 3">
            <a:hlinkClick r:id="rId4"/>
            <a:extLst>
              <a:ext uri="{FF2B5EF4-FFF2-40B4-BE49-F238E27FC236}">
                <a16:creationId xmlns:a16="http://schemas.microsoft.com/office/drawing/2014/main" id="{ED26C86C-7D36-7A17-6D80-BB3DAEC94614}"/>
              </a:ext>
            </a:extLst>
          </p:cNvPr>
          <p:cNvPicPr>
            <a:picLocks noChangeAspect="1"/>
          </p:cNvPicPr>
          <p:nvPr/>
        </p:nvPicPr>
        <p:blipFill>
          <a:blip r:embed="rId5"/>
          <a:stretch>
            <a:fillRect/>
          </a:stretch>
        </p:blipFill>
        <p:spPr>
          <a:xfrm>
            <a:off x="49656" y="130865"/>
            <a:ext cx="2252069" cy="876526"/>
          </a:xfrm>
          <a:prstGeom prst="rect">
            <a:avLst/>
          </a:prstGeom>
        </p:spPr>
      </p:pic>
      <p:pic>
        <p:nvPicPr>
          <p:cNvPr id="5" name="Picture 4">
            <a:extLst>
              <a:ext uri="{FF2B5EF4-FFF2-40B4-BE49-F238E27FC236}">
                <a16:creationId xmlns:a16="http://schemas.microsoft.com/office/drawing/2014/main" id="{72E6CB2F-2254-F352-C5D7-497494A2F17A}"/>
              </a:ext>
            </a:extLst>
          </p:cNvPr>
          <p:cNvPicPr>
            <a:picLocks noChangeAspect="1"/>
          </p:cNvPicPr>
          <p:nvPr/>
        </p:nvPicPr>
        <p:blipFill>
          <a:blip r:embed="rId6"/>
          <a:stretch>
            <a:fillRect/>
          </a:stretch>
        </p:blipFill>
        <p:spPr>
          <a:xfrm>
            <a:off x="116381" y="2861580"/>
            <a:ext cx="4949058" cy="1888650"/>
          </a:xfrm>
          <a:prstGeom prst="rect">
            <a:avLst/>
          </a:prstGeom>
        </p:spPr>
      </p:pic>
      <p:pic>
        <p:nvPicPr>
          <p:cNvPr id="9" name="Picture 8">
            <a:extLst>
              <a:ext uri="{FF2B5EF4-FFF2-40B4-BE49-F238E27FC236}">
                <a16:creationId xmlns:a16="http://schemas.microsoft.com/office/drawing/2014/main" id="{B0D920FD-1321-F5EC-69A2-F4DAD29CEACB}"/>
              </a:ext>
            </a:extLst>
          </p:cNvPr>
          <p:cNvPicPr>
            <a:picLocks noChangeAspect="1"/>
          </p:cNvPicPr>
          <p:nvPr/>
        </p:nvPicPr>
        <p:blipFill>
          <a:blip r:embed="rId7"/>
          <a:stretch>
            <a:fillRect/>
          </a:stretch>
        </p:blipFill>
        <p:spPr>
          <a:xfrm>
            <a:off x="49656" y="4969349"/>
            <a:ext cx="4936723" cy="1888650"/>
          </a:xfrm>
          <a:prstGeom prst="rect">
            <a:avLst/>
          </a:prstGeom>
        </p:spPr>
      </p:pic>
      <p:pic>
        <p:nvPicPr>
          <p:cNvPr id="16" name="Picture 15">
            <a:extLst>
              <a:ext uri="{FF2B5EF4-FFF2-40B4-BE49-F238E27FC236}">
                <a16:creationId xmlns:a16="http://schemas.microsoft.com/office/drawing/2014/main" id="{315A5419-74D8-7EAE-144F-34FB9A5C11DA}"/>
              </a:ext>
            </a:extLst>
          </p:cNvPr>
          <p:cNvPicPr>
            <a:picLocks noChangeAspect="1"/>
          </p:cNvPicPr>
          <p:nvPr/>
        </p:nvPicPr>
        <p:blipFill>
          <a:blip r:embed="rId8"/>
          <a:stretch>
            <a:fillRect/>
          </a:stretch>
        </p:blipFill>
        <p:spPr>
          <a:xfrm>
            <a:off x="2484442" y="1105270"/>
            <a:ext cx="1713750" cy="1392201"/>
          </a:xfrm>
          <a:prstGeom prst="rect">
            <a:avLst/>
          </a:prstGeom>
        </p:spPr>
      </p:pic>
      <p:pic>
        <p:nvPicPr>
          <p:cNvPr id="13" name="Picture 12">
            <a:extLst>
              <a:ext uri="{FF2B5EF4-FFF2-40B4-BE49-F238E27FC236}">
                <a16:creationId xmlns:a16="http://schemas.microsoft.com/office/drawing/2014/main" id="{C85111A7-C701-2AA8-0BFB-26205AF738A7}"/>
              </a:ext>
            </a:extLst>
          </p:cNvPr>
          <p:cNvPicPr>
            <a:picLocks noChangeAspect="1"/>
          </p:cNvPicPr>
          <p:nvPr/>
        </p:nvPicPr>
        <p:blipFill>
          <a:blip r:embed="rId9"/>
          <a:stretch>
            <a:fillRect/>
          </a:stretch>
        </p:blipFill>
        <p:spPr>
          <a:xfrm>
            <a:off x="318815" y="1105272"/>
            <a:ext cx="1713749" cy="1392200"/>
          </a:xfrm>
          <a:prstGeom prst="rect">
            <a:avLst/>
          </a:prstGeom>
        </p:spPr>
      </p:pic>
    </p:spTree>
    <p:extLst>
      <p:ext uri="{BB962C8B-B14F-4D97-AF65-F5344CB8AC3E}">
        <p14:creationId xmlns:p14="http://schemas.microsoft.com/office/powerpoint/2010/main" val="3713749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3D black question marks with one yellow question mark">
            <a:extLst>
              <a:ext uri="{FF2B5EF4-FFF2-40B4-BE49-F238E27FC236}">
                <a16:creationId xmlns:a16="http://schemas.microsoft.com/office/drawing/2014/main" id="{96EACEE5-0A99-9421-CC9B-F4624C9FA700}"/>
              </a:ext>
            </a:extLst>
          </p:cNvPr>
          <p:cNvPicPr>
            <a:picLocks noChangeAspect="1"/>
          </p:cNvPicPr>
          <p:nvPr/>
        </p:nvPicPr>
        <p:blipFill rotWithShape="1">
          <a:blip r:embed="rId2"/>
          <a:srcRect l="40772" r="238" b="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5E6F93B3-46E1-6102-92CE-A4E7AEC1B78F}"/>
              </a:ext>
            </a:extLst>
          </p:cNvPr>
          <p:cNvSpPr>
            <a:spLocks noGrp="1"/>
          </p:cNvSpPr>
          <p:nvPr>
            <p:ph type="title"/>
          </p:nvPr>
        </p:nvSpPr>
        <p:spPr>
          <a:xfrm>
            <a:off x="8298345" y="1524001"/>
            <a:ext cx="3208866" cy="3478384"/>
          </a:xfrm>
        </p:spPr>
        <p:txBody>
          <a:bodyPr vert="horz" lIns="91440" tIns="45720" rIns="91440" bIns="45720" rtlCol="0" anchor="b">
            <a:normAutofit/>
          </a:bodyPr>
          <a:lstStyle/>
          <a:p>
            <a:r>
              <a:rPr lang="en-US" sz="3600">
                <a:solidFill>
                  <a:srgbClr val="FFFFFF"/>
                </a:solidFill>
              </a:rPr>
              <a:t>Thank you</a:t>
            </a:r>
          </a:p>
        </p:txBody>
      </p:sp>
    </p:spTree>
    <p:extLst>
      <p:ext uri="{BB962C8B-B14F-4D97-AF65-F5344CB8AC3E}">
        <p14:creationId xmlns:p14="http://schemas.microsoft.com/office/powerpoint/2010/main" val="2478732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670799"/>
          </a:xfrm>
        </p:spPr>
        <p:txBody>
          <a:bodyPr>
            <a:normAutofit/>
          </a:bodyPr>
          <a:lstStyle/>
          <a:p>
            <a:r>
              <a:rPr lang="en-US"/>
              <a:t>What is our aim</a:t>
            </a:r>
          </a:p>
        </p:txBody>
      </p:sp>
      <p:pic>
        <p:nvPicPr>
          <p:cNvPr id="27" name="Picture 26">
            <a:extLst>
              <a:ext uri="{FF2B5EF4-FFF2-40B4-BE49-F238E27FC236}">
                <a16:creationId xmlns:a16="http://schemas.microsoft.com/office/drawing/2014/main" id="{B0DA309C-C934-3051-F213-043EF8540925}"/>
              </a:ext>
            </a:extLst>
          </p:cNvPr>
          <p:cNvPicPr>
            <a:picLocks noChangeAspect="1"/>
          </p:cNvPicPr>
          <p:nvPr/>
        </p:nvPicPr>
        <p:blipFill rotWithShape="1">
          <a:blip r:embed="rId3"/>
          <a:srcRect l="4417" r="4122" b="-2"/>
          <a:stretch/>
        </p:blipFill>
        <p:spPr>
          <a:xfrm>
            <a:off x="457199" y="2340864"/>
            <a:ext cx="3683001" cy="3634486"/>
          </a:xfrm>
          <a:prstGeom prst="rect">
            <a:avLst/>
          </a:prstGeom>
        </p:spPr>
      </p:pic>
      <p:sp>
        <p:nvSpPr>
          <p:cNvPr id="3" name="Content Placeholder 2"/>
          <p:cNvSpPr>
            <a:spLocks noGrp="1"/>
          </p:cNvSpPr>
          <p:nvPr>
            <p:ph idx="1"/>
          </p:nvPr>
        </p:nvSpPr>
        <p:spPr>
          <a:xfrm>
            <a:off x="4536281" y="912115"/>
            <a:ext cx="7503150" cy="5831188"/>
          </a:xfrm>
        </p:spPr>
        <p:txBody>
          <a:bodyPr>
            <a:normAutofit/>
          </a:bodyPr>
          <a:lstStyle/>
          <a:p>
            <a:pPr marL="0" indent="0">
              <a:lnSpc>
                <a:spcPct val="90000"/>
              </a:lnSpc>
              <a:buNone/>
            </a:pPr>
            <a:r>
              <a:rPr lang="en-US" sz="1500"/>
              <a:t>With the dataset downloaded from </a:t>
            </a:r>
            <a:r>
              <a:rPr lang="en-IN" sz="1500"/>
              <a:t>(</a:t>
            </a:r>
            <a:r>
              <a:rPr lang="en-IN" sz="1500" u="sng">
                <a:hlinkClick r:id="rId4"/>
              </a:rPr>
              <a:t>https://www.kiva.org/build/data-snapshots</a:t>
            </a:r>
            <a:r>
              <a:rPr lang="en-IN" sz="1500"/>
              <a:t>), we propose to examine , identify and to</a:t>
            </a:r>
          </a:p>
          <a:p>
            <a:pPr marL="305435" indent="-305435">
              <a:lnSpc>
                <a:spcPct val="90000"/>
              </a:lnSpc>
            </a:pPr>
            <a:r>
              <a:rPr lang="en-US" sz="1500"/>
              <a:t>Which is the best fit machine learning model to predict loan funding based on model efficiency?</a:t>
            </a:r>
          </a:p>
          <a:p>
            <a:pPr marL="305435" indent="-305435">
              <a:lnSpc>
                <a:spcPct val="90000"/>
              </a:lnSpc>
            </a:pPr>
            <a:r>
              <a:rPr lang="en-US" sz="1500"/>
              <a:t>What are the meaningful insights from loan descriptions by using NLP models / text analytics?</a:t>
            </a:r>
          </a:p>
          <a:p>
            <a:pPr marL="305435" indent="-305435">
              <a:lnSpc>
                <a:spcPct val="90000"/>
              </a:lnSpc>
            </a:pPr>
            <a:r>
              <a:rPr lang="en-US" sz="1500"/>
              <a:t>What are the top features in loan descriptions that attracts funding?</a:t>
            </a:r>
          </a:p>
          <a:p>
            <a:pPr marL="305435" indent="-305435">
              <a:lnSpc>
                <a:spcPct val="90000"/>
              </a:lnSpc>
            </a:pPr>
            <a:r>
              <a:rPr lang="en-US" sz="1500"/>
              <a:t>We deployed most popular &amp; standardized process for data mining – CRISP DM which is 6 step process starting with basic understanding of the business &amp; the need of data mining project and ends with deployment of solution to meet the specific objective of business needs</a:t>
            </a:r>
          </a:p>
          <a:p>
            <a:pPr marL="305435" indent="-305435">
              <a:lnSpc>
                <a:spcPct val="90000"/>
              </a:lnSpc>
            </a:pPr>
            <a:r>
              <a:rPr lang="en-US" sz="1500"/>
              <a:t>Literature review &amp; examine publicly available data on Kiva. </a:t>
            </a:r>
          </a:p>
          <a:p>
            <a:pPr marL="305435" indent="-305435">
              <a:lnSpc>
                <a:spcPct val="90000"/>
              </a:lnSpc>
            </a:pPr>
            <a:r>
              <a:rPr lang="en-US" sz="1500"/>
              <a:t>Adopt learnings from courses attended </a:t>
            </a:r>
          </a:p>
          <a:p>
            <a:pPr marL="629920" lvl="1" indent="-305435">
              <a:lnSpc>
                <a:spcPct val="90000"/>
              </a:lnSpc>
            </a:pPr>
            <a:r>
              <a:rPr lang="en-US" sz="1200">
                <a:ea typeface="+mn-lt"/>
                <a:cs typeface="+mn-lt"/>
              </a:rPr>
              <a:t>DSCI 5240 - Data Mining and Machine Learning for Business</a:t>
            </a:r>
            <a:endParaRPr lang="en-US" sz="1200"/>
          </a:p>
          <a:p>
            <a:pPr marL="629920" lvl="1" indent="-305435">
              <a:lnSpc>
                <a:spcPct val="90000"/>
              </a:lnSpc>
            </a:pPr>
            <a:r>
              <a:rPr lang="en-US" sz="1200">
                <a:ea typeface="+mn-lt"/>
                <a:cs typeface="+mn-lt"/>
              </a:rPr>
              <a:t>DSCI 5340 - Predictive Analytics and Business Forecasting</a:t>
            </a:r>
            <a:endParaRPr lang="en-US" sz="1200"/>
          </a:p>
          <a:p>
            <a:pPr marL="629920" lvl="1" indent="-305435">
              <a:lnSpc>
                <a:spcPct val="90000"/>
              </a:lnSpc>
            </a:pPr>
            <a:r>
              <a:rPr lang="en-US" sz="1200"/>
              <a:t>DSCI 5180 – Programming for Business Analytics</a:t>
            </a:r>
          </a:p>
          <a:p>
            <a:pPr marL="629920" lvl="1" indent="-305435">
              <a:lnSpc>
                <a:spcPct val="90000"/>
              </a:lnSpc>
            </a:pPr>
            <a:r>
              <a:rPr lang="en-US" sz="1200">
                <a:ea typeface="+mn-lt"/>
                <a:cs typeface="+mn-lt"/>
              </a:rPr>
              <a:t>DSCI 5350 - Big Data Analytics</a:t>
            </a:r>
            <a:endParaRPr lang="en-US" sz="1200"/>
          </a:p>
          <a:p>
            <a:pPr marL="629920" lvl="1" indent="-305435">
              <a:lnSpc>
                <a:spcPct val="90000"/>
              </a:lnSpc>
            </a:pPr>
            <a:r>
              <a:rPr lang="en-US" sz="1200">
                <a:ea typeface="+mn-lt"/>
                <a:cs typeface="+mn-lt"/>
              </a:rPr>
              <a:t>DSCI 5360 - Data Visualization for Analytics</a:t>
            </a:r>
            <a:endParaRPr lang="en-US" sz="1200"/>
          </a:p>
          <a:p>
            <a:pPr marL="305435" indent="-305435">
              <a:lnSpc>
                <a:spcPct val="90000"/>
              </a:lnSpc>
            </a:pPr>
            <a:endParaRPr lang="en-US" sz="1500"/>
          </a:p>
          <a:p>
            <a:pPr marL="629920" lvl="1" indent="-305435">
              <a:lnSpc>
                <a:spcPct val="90000"/>
              </a:lnSpc>
            </a:pPr>
            <a:endParaRPr lang="en-US" sz="1500"/>
          </a:p>
          <a:p>
            <a:pPr marL="305435" indent="-305435">
              <a:lnSpc>
                <a:spcPct val="90000"/>
              </a:lnSpc>
            </a:pPr>
            <a:endParaRPr lang="en-US" sz="1500"/>
          </a:p>
        </p:txBody>
      </p:sp>
    </p:spTree>
    <p:extLst>
      <p:ext uri="{BB962C8B-B14F-4D97-AF65-F5344CB8AC3E}">
        <p14:creationId xmlns:p14="http://schemas.microsoft.com/office/powerpoint/2010/main" val="404568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115ED-7733-8FC6-DAD0-5BE64953948F}"/>
              </a:ext>
            </a:extLst>
          </p:cNvPr>
          <p:cNvPicPr>
            <a:picLocks noChangeAspect="1"/>
          </p:cNvPicPr>
          <p:nvPr/>
        </p:nvPicPr>
        <p:blipFill>
          <a:blip r:embed="rId2"/>
          <a:stretch>
            <a:fillRect/>
          </a:stretch>
        </p:blipFill>
        <p:spPr>
          <a:xfrm rot="255092">
            <a:off x="481691" y="3646801"/>
            <a:ext cx="5986887" cy="2993446"/>
          </a:xfrm>
          <a:prstGeom prst="rect">
            <a:avLst/>
          </a:prstGeom>
        </p:spPr>
      </p:pic>
      <p:pic>
        <p:nvPicPr>
          <p:cNvPr id="7" name="Picture 6">
            <a:extLst>
              <a:ext uri="{FF2B5EF4-FFF2-40B4-BE49-F238E27FC236}">
                <a16:creationId xmlns:a16="http://schemas.microsoft.com/office/drawing/2014/main" id="{37F1E1F6-474D-D342-9968-BB56C848FF92}"/>
              </a:ext>
            </a:extLst>
          </p:cNvPr>
          <p:cNvPicPr>
            <a:picLocks noChangeAspect="1"/>
          </p:cNvPicPr>
          <p:nvPr/>
        </p:nvPicPr>
        <p:blipFill>
          <a:blip r:embed="rId3"/>
          <a:stretch>
            <a:fillRect/>
          </a:stretch>
        </p:blipFill>
        <p:spPr>
          <a:xfrm rot="597814">
            <a:off x="8984032" y="272645"/>
            <a:ext cx="2821298" cy="1874196"/>
          </a:xfrm>
          <a:prstGeom prst="rect">
            <a:avLst/>
          </a:prstGeom>
        </p:spPr>
      </p:pic>
      <p:pic>
        <p:nvPicPr>
          <p:cNvPr id="9" name="Picture 8">
            <a:extLst>
              <a:ext uri="{FF2B5EF4-FFF2-40B4-BE49-F238E27FC236}">
                <a16:creationId xmlns:a16="http://schemas.microsoft.com/office/drawing/2014/main" id="{CF0E837E-3055-7A74-C1D5-43C10B466797}"/>
              </a:ext>
            </a:extLst>
          </p:cNvPr>
          <p:cNvPicPr>
            <a:picLocks noChangeAspect="1"/>
          </p:cNvPicPr>
          <p:nvPr/>
        </p:nvPicPr>
        <p:blipFill>
          <a:blip r:embed="rId4"/>
          <a:stretch>
            <a:fillRect/>
          </a:stretch>
        </p:blipFill>
        <p:spPr>
          <a:xfrm rot="21080516">
            <a:off x="594705" y="1546302"/>
            <a:ext cx="4581760" cy="1457400"/>
          </a:xfrm>
          <a:prstGeom prst="rect">
            <a:avLst/>
          </a:prstGeom>
        </p:spPr>
      </p:pic>
      <p:pic>
        <p:nvPicPr>
          <p:cNvPr id="15" name="Picture 14">
            <a:extLst>
              <a:ext uri="{FF2B5EF4-FFF2-40B4-BE49-F238E27FC236}">
                <a16:creationId xmlns:a16="http://schemas.microsoft.com/office/drawing/2014/main" id="{0538ED51-F76F-0BAE-5FD5-55F9676CC8E5}"/>
              </a:ext>
            </a:extLst>
          </p:cNvPr>
          <p:cNvPicPr>
            <a:picLocks noChangeAspect="1"/>
          </p:cNvPicPr>
          <p:nvPr/>
        </p:nvPicPr>
        <p:blipFill>
          <a:blip r:embed="rId5"/>
          <a:stretch>
            <a:fillRect/>
          </a:stretch>
        </p:blipFill>
        <p:spPr>
          <a:xfrm rot="1176665">
            <a:off x="5173454" y="1476172"/>
            <a:ext cx="2385498" cy="1457401"/>
          </a:xfrm>
          <a:prstGeom prst="rect">
            <a:avLst/>
          </a:prstGeom>
        </p:spPr>
      </p:pic>
      <p:pic>
        <p:nvPicPr>
          <p:cNvPr id="19" name="Picture 18">
            <a:extLst>
              <a:ext uri="{FF2B5EF4-FFF2-40B4-BE49-F238E27FC236}">
                <a16:creationId xmlns:a16="http://schemas.microsoft.com/office/drawing/2014/main" id="{2FEA080C-DEB4-85D0-0F5F-1C91F8D5E6A7}"/>
              </a:ext>
            </a:extLst>
          </p:cNvPr>
          <p:cNvPicPr>
            <a:picLocks noChangeAspect="1"/>
          </p:cNvPicPr>
          <p:nvPr/>
        </p:nvPicPr>
        <p:blipFill>
          <a:blip r:embed="rId6"/>
          <a:stretch>
            <a:fillRect/>
          </a:stretch>
        </p:blipFill>
        <p:spPr>
          <a:xfrm rot="20976181">
            <a:off x="7172285" y="4300650"/>
            <a:ext cx="4886576" cy="2076557"/>
          </a:xfrm>
          <a:prstGeom prst="rect">
            <a:avLst/>
          </a:prstGeom>
        </p:spPr>
      </p:pic>
      <p:pic>
        <p:nvPicPr>
          <p:cNvPr id="25" name="Picture 24">
            <a:extLst>
              <a:ext uri="{FF2B5EF4-FFF2-40B4-BE49-F238E27FC236}">
                <a16:creationId xmlns:a16="http://schemas.microsoft.com/office/drawing/2014/main" id="{6FEE65BD-E504-E36F-E916-9BFDA521ACE1}"/>
              </a:ext>
            </a:extLst>
          </p:cNvPr>
          <p:cNvPicPr>
            <a:picLocks noChangeAspect="1"/>
          </p:cNvPicPr>
          <p:nvPr/>
        </p:nvPicPr>
        <p:blipFill>
          <a:blip r:embed="rId7"/>
          <a:stretch>
            <a:fillRect/>
          </a:stretch>
        </p:blipFill>
        <p:spPr>
          <a:xfrm>
            <a:off x="7397024" y="2058677"/>
            <a:ext cx="2825850" cy="2187282"/>
          </a:xfrm>
          <a:prstGeom prst="rect">
            <a:avLst/>
          </a:prstGeom>
        </p:spPr>
      </p:pic>
      <p:sp>
        <p:nvSpPr>
          <p:cNvPr id="2" name="Title 1">
            <a:extLst>
              <a:ext uri="{FF2B5EF4-FFF2-40B4-BE49-F238E27FC236}">
                <a16:creationId xmlns:a16="http://schemas.microsoft.com/office/drawing/2014/main" id="{7524B328-F682-7795-18B0-84B1F740A984}"/>
              </a:ext>
            </a:extLst>
          </p:cNvPr>
          <p:cNvSpPr>
            <a:spLocks noGrp="1"/>
          </p:cNvSpPr>
          <p:nvPr>
            <p:ph type="title"/>
          </p:nvPr>
        </p:nvSpPr>
        <p:spPr>
          <a:xfrm>
            <a:off x="378968" y="342222"/>
            <a:ext cx="10058400" cy="687155"/>
          </a:xfrm>
        </p:spPr>
        <p:txBody>
          <a:bodyPr>
            <a:normAutofit/>
          </a:bodyPr>
          <a:lstStyle/>
          <a:p>
            <a:r>
              <a:rPr lang="en-US"/>
              <a:t>Research on KIVA : Kiva.org</a:t>
            </a:r>
          </a:p>
        </p:txBody>
      </p:sp>
    </p:spTree>
    <p:extLst>
      <p:ext uri="{BB962C8B-B14F-4D97-AF65-F5344CB8AC3E}">
        <p14:creationId xmlns:p14="http://schemas.microsoft.com/office/powerpoint/2010/main" val="155474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2898-7866-EC2F-ABF9-6E6AC6F2B5D2}"/>
              </a:ext>
            </a:extLst>
          </p:cNvPr>
          <p:cNvSpPr>
            <a:spLocks noGrp="1"/>
          </p:cNvSpPr>
          <p:nvPr>
            <p:ph type="title"/>
          </p:nvPr>
        </p:nvSpPr>
        <p:spPr>
          <a:xfrm>
            <a:off x="378968" y="342222"/>
            <a:ext cx="10058400" cy="687155"/>
          </a:xfrm>
        </p:spPr>
        <p:txBody>
          <a:bodyPr>
            <a:normAutofit/>
          </a:bodyPr>
          <a:lstStyle/>
          <a:p>
            <a:r>
              <a:rPr lang="en-US"/>
              <a:t>Research on KIVA : Testimonials</a:t>
            </a:r>
          </a:p>
        </p:txBody>
      </p:sp>
      <p:pic>
        <p:nvPicPr>
          <p:cNvPr id="5" name="Picture 4">
            <a:extLst>
              <a:ext uri="{FF2B5EF4-FFF2-40B4-BE49-F238E27FC236}">
                <a16:creationId xmlns:a16="http://schemas.microsoft.com/office/drawing/2014/main" id="{B9FE0707-231B-6F6E-1D0F-477389A306F2}"/>
              </a:ext>
            </a:extLst>
          </p:cNvPr>
          <p:cNvPicPr>
            <a:picLocks noChangeAspect="1"/>
          </p:cNvPicPr>
          <p:nvPr/>
        </p:nvPicPr>
        <p:blipFill>
          <a:blip r:embed="rId3"/>
          <a:stretch>
            <a:fillRect/>
          </a:stretch>
        </p:blipFill>
        <p:spPr>
          <a:xfrm>
            <a:off x="81280" y="900854"/>
            <a:ext cx="11927839" cy="5703146"/>
          </a:xfrm>
          <a:prstGeom prst="rect">
            <a:avLst/>
          </a:prstGeom>
        </p:spPr>
      </p:pic>
    </p:spTree>
    <p:extLst>
      <p:ext uri="{BB962C8B-B14F-4D97-AF65-F5344CB8AC3E}">
        <p14:creationId xmlns:p14="http://schemas.microsoft.com/office/powerpoint/2010/main" val="2553566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447D30-0742-4573-BE35-1DF12B37B14D}"/>
              </a:ext>
            </a:extLst>
          </p:cNvPr>
          <p:cNvSpPr>
            <a:spLocks noGrp="1"/>
          </p:cNvSpPr>
          <p:nvPr>
            <p:ph type="title"/>
          </p:nvPr>
        </p:nvSpPr>
        <p:spPr>
          <a:xfrm>
            <a:off x="81020" y="48697"/>
            <a:ext cx="10058400" cy="452365"/>
          </a:xfrm>
        </p:spPr>
        <p:txBody>
          <a:bodyPr>
            <a:normAutofit fontScale="90000"/>
          </a:bodyPr>
          <a:lstStyle/>
          <a:p>
            <a:r>
              <a:rPr lang="en-US"/>
              <a:t>Kiva reach in 2022</a:t>
            </a:r>
          </a:p>
        </p:txBody>
      </p:sp>
      <p:pic>
        <p:nvPicPr>
          <p:cNvPr id="4" name="Picture 3">
            <a:extLst>
              <a:ext uri="{FF2B5EF4-FFF2-40B4-BE49-F238E27FC236}">
                <a16:creationId xmlns:a16="http://schemas.microsoft.com/office/drawing/2014/main" id="{C3C28016-4C23-FB9B-37C9-2B9BB0C1AC23}"/>
              </a:ext>
            </a:extLst>
          </p:cNvPr>
          <p:cNvPicPr>
            <a:picLocks noChangeAspect="1"/>
          </p:cNvPicPr>
          <p:nvPr/>
        </p:nvPicPr>
        <p:blipFill>
          <a:blip r:embed="rId3"/>
          <a:stretch>
            <a:fillRect/>
          </a:stretch>
        </p:blipFill>
        <p:spPr>
          <a:xfrm>
            <a:off x="7686634" y="3814307"/>
            <a:ext cx="4330060" cy="2824611"/>
          </a:xfrm>
          <a:prstGeom prst="rect">
            <a:avLst/>
          </a:prstGeom>
        </p:spPr>
      </p:pic>
      <p:pic>
        <p:nvPicPr>
          <p:cNvPr id="8" name="Picture 7" descr="Chart&#10;&#10;Description automatically generated">
            <a:extLst>
              <a:ext uri="{FF2B5EF4-FFF2-40B4-BE49-F238E27FC236}">
                <a16:creationId xmlns:a16="http://schemas.microsoft.com/office/drawing/2014/main" id="{05BECA8A-6416-5F75-BB62-BA68400314DF}"/>
              </a:ext>
            </a:extLst>
          </p:cNvPr>
          <p:cNvPicPr>
            <a:picLocks noChangeAspect="1"/>
          </p:cNvPicPr>
          <p:nvPr/>
        </p:nvPicPr>
        <p:blipFill>
          <a:blip r:embed="rId4"/>
          <a:stretch>
            <a:fillRect/>
          </a:stretch>
        </p:blipFill>
        <p:spPr>
          <a:xfrm>
            <a:off x="7780919" y="219082"/>
            <a:ext cx="4330061" cy="3341966"/>
          </a:xfrm>
          <a:prstGeom prst="rect">
            <a:avLst/>
          </a:prstGeom>
        </p:spPr>
      </p:pic>
      <p:pic>
        <p:nvPicPr>
          <p:cNvPr id="9" name="Picture 8">
            <a:extLst>
              <a:ext uri="{FF2B5EF4-FFF2-40B4-BE49-F238E27FC236}">
                <a16:creationId xmlns:a16="http://schemas.microsoft.com/office/drawing/2014/main" id="{87232181-1177-4D2B-049F-B91E5DB05F38}"/>
              </a:ext>
            </a:extLst>
          </p:cNvPr>
          <p:cNvPicPr>
            <a:picLocks noChangeAspect="1"/>
          </p:cNvPicPr>
          <p:nvPr/>
        </p:nvPicPr>
        <p:blipFill>
          <a:blip r:embed="rId5"/>
          <a:stretch>
            <a:fillRect/>
          </a:stretch>
        </p:blipFill>
        <p:spPr>
          <a:xfrm>
            <a:off x="308647" y="5327059"/>
            <a:ext cx="1429073" cy="1314746"/>
          </a:xfrm>
          <a:prstGeom prst="rect">
            <a:avLst/>
          </a:prstGeom>
        </p:spPr>
      </p:pic>
      <p:pic>
        <p:nvPicPr>
          <p:cNvPr id="10" name="Picture 9">
            <a:extLst>
              <a:ext uri="{FF2B5EF4-FFF2-40B4-BE49-F238E27FC236}">
                <a16:creationId xmlns:a16="http://schemas.microsoft.com/office/drawing/2014/main" id="{55032906-C905-4F42-0406-FA9E41D26DAC}"/>
              </a:ext>
            </a:extLst>
          </p:cNvPr>
          <p:cNvPicPr>
            <a:picLocks noChangeAspect="1"/>
          </p:cNvPicPr>
          <p:nvPr/>
        </p:nvPicPr>
        <p:blipFill>
          <a:blip r:embed="rId6"/>
          <a:stretch>
            <a:fillRect/>
          </a:stretch>
        </p:blipFill>
        <p:spPr>
          <a:xfrm>
            <a:off x="3575321" y="5327058"/>
            <a:ext cx="1374348" cy="1314745"/>
          </a:xfrm>
          <a:prstGeom prst="rect">
            <a:avLst/>
          </a:prstGeom>
        </p:spPr>
      </p:pic>
      <p:pic>
        <p:nvPicPr>
          <p:cNvPr id="11" name="Picture 10">
            <a:extLst>
              <a:ext uri="{FF2B5EF4-FFF2-40B4-BE49-F238E27FC236}">
                <a16:creationId xmlns:a16="http://schemas.microsoft.com/office/drawing/2014/main" id="{B6EF42AF-AE00-E2DF-E7DD-A90B1B2626C5}"/>
              </a:ext>
            </a:extLst>
          </p:cNvPr>
          <p:cNvPicPr>
            <a:picLocks noChangeAspect="1"/>
          </p:cNvPicPr>
          <p:nvPr/>
        </p:nvPicPr>
        <p:blipFill>
          <a:blip r:embed="rId7"/>
          <a:stretch>
            <a:fillRect/>
          </a:stretch>
        </p:blipFill>
        <p:spPr>
          <a:xfrm>
            <a:off x="2012466" y="5327059"/>
            <a:ext cx="1314746" cy="1314746"/>
          </a:xfrm>
          <a:prstGeom prst="rect">
            <a:avLst/>
          </a:prstGeom>
        </p:spPr>
      </p:pic>
      <p:pic>
        <p:nvPicPr>
          <p:cNvPr id="13" name="Picture 12">
            <a:extLst>
              <a:ext uri="{FF2B5EF4-FFF2-40B4-BE49-F238E27FC236}">
                <a16:creationId xmlns:a16="http://schemas.microsoft.com/office/drawing/2014/main" id="{36CF751D-888A-B3D9-EEF4-CF397E641F3C}"/>
              </a:ext>
            </a:extLst>
          </p:cNvPr>
          <p:cNvPicPr>
            <a:picLocks noChangeAspect="1"/>
          </p:cNvPicPr>
          <p:nvPr/>
        </p:nvPicPr>
        <p:blipFill>
          <a:blip r:embed="rId8"/>
          <a:stretch>
            <a:fillRect/>
          </a:stretch>
        </p:blipFill>
        <p:spPr>
          <a:xfrm>
            <a:off x="5164813" y="5327057"/>
            <a:ext cx="1350087" cy="1314745"/>
          </a:xfrm>
          <a:prstGeom prst="rect">
            <a:avLst/>
          </a:prstGeom>
        </p:spPr>
      </p:pic>
      <p:pic>
        <p:nvPicPr>
          <p:cNvPr id="2" name="Picture 1" descr="Chart, histogram&#10;&#10;Description automatically generated">
            <a:extLst>
              <a:ext uri="{FF2B5EF4-FFF2-40B4-BE49-F238E27FC236}">
                <a16:creationId xmlns:a16="http://schemas.microsoft.com/office/drawing/2014/main" id="{98A96573-F4F4-ECFE-552F-C161EC44F558}"/>
              </a:ext>
            </a:extLst>
          </p:cNvPr>
          <p:cNvPicPr>
            <a:picLocks noChangeAspect="1"/>
          </p:cNvPicPr>
          <p:nvPr/>
        </p:nvPicPr>
        <p:blipFill>
          <a:blip r:embed="rId9"/>
          <a:stretch>
            <a:fillRect/>
          </a:stretch>
        </p:blipFill>
        <p:spPr>
          <a:xfrm>
            <a:off x="351804" y="734602"/>
            <a:ext cx="7248136" cy="3966711"/>
          </a:xfrm>
          <a:prstGeom prst="rect">
            <a:avLst/>
          </a:prstGeom>
        </p:spPr>
      </p:pic>
    </p:spTree>
    <p:extLst>
      <p:ext uri="{BB962C8B-B14F-4D97-AF65-F5344CB8AC3E}">
        <p14:creationId xmlns:p14="http://schemas.microsoft.com/office/powerpoint/2010/main" val="402581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EC5-92FE-474C-A190-1F254D96B939}"/>
              </a:ext>
            </a:extLst>
          </p:cNvPr>
          <p:cNvSpPr>
            <a:spLocks noGrp="1"/>
          </p:cNvSpPr>
          <p:nvPr>
            <p:ph type="title"/>
          </p:nvPr>
        </p:nvSpPr>
        <p:spPr>
          <a:xfrm>
            <a:off x="1069848" y="484632"/>
            <a:ext cx="10058400" cy="534543"/>
          </a:xfrm>
        </p:spPr>
        <p:txBody>
          <a:bodyPr>
            <a:normAutofit/>
          </a:bodyPr>
          <a:lstStyle/>
          <a:p>
            <a:r>
              <a:rPr lang="en-US"/>
              <a:t>How Kiva works</a:t>
            </a:r>
          </a:p>
        </p:txBody>
      </p:sp>
      <p:graphicFrame>
        <p:nvGraphicFramePr>
          <p:cNvPr id="4" name="Diagram 3"/>
          <p:cNvGraphicFramePr/>
          <p:nvPr>
            <p:extLst>
              <p:ext uri="{D42A27DB-BD31-4B8C-83A1-F6EECF244321}">
                <p14:modId xmlns:p14="http://schemas.microsoft.com/office/powerpoint/2010/main" val="1307526339"/>
              </p:ext>
            </p:extLst>
          </p:nvPr>
        </p:nvGraphicFramePr>
        <p:xfrm>
          <a:off x="510315" y="1299467"/>
          <a:ext cx="10990529" cy="4782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23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F13F2F-CD6C-2AE5-E7AE-C8EFF1E8F9BC}"/>
              </a:ext>
            </a:extLst>
          </p:cNvPr>
          <p:cNvSpPr>
            <a:spLocks noGrp="1"/>
          </p:cNvSpPr>
          <p:nvPr>
            <p:ph type="title"/>
          </p:nvPr>
        </p:nvSpPr>
        <p:spPr>
          <a:xfrm>
            <a:off x="767857" y="933450"/>
            <a:ext cx="3025898" cy="1722419"/>
          </a:xfrm>
        </p:spPr>
        <p:txBody>
          <a:bodyPr vert="horz" lIns="91440" tIns="45720" rIns="91440" bIns="45720" rtlCol="0" anchor="ctr">
            <a:normAutofit/>
          </a:bodyPr>
          <a:lstStyle/>
          <a:p>
            <a:pPr algn="ctr"/>
            <a:r>
              <a:rPr lang="en-US"/>
              <a:t>Research Questions</a:t>
            </a:r>
          </a:p>
        </p:txBody>
      </p:sp>
      <p:pic>
        <p:nvPicPr>
          <p:cNvPr id="32" name="Picture 32" descr="Free Images : african american, bangkok, black, blue, bridge, business ...">
            <a:extLst>
              <a:ext uri="{FF2B5EF4-FFF2-40B4-BE49-F238E27FC236}">
                <a16:creationId xmlns:a16="http://schemas.microsoft.com/office/drawing/2014/main" id="{4495CE0B-7D17-E33F-15D7-2EAFD3D74D7E}"/>
              </a:ext>
            </a:extLst>
          </p:cNvPr>
          <p:cNvPicPr>
            <a:picLocks noChangeAspect="1"/>
          </p:cNvPicPr>
          <p:nvPr/>
        </p:nvPicPr>
        <p:blipFill>
          <a:blip r:embed="rId2"/>
          <a:stretch>
            <a:fillRect/>
          </a:stretch>
        </p:blipFill>
        <p:spPr>
          <a:xfrm>
            <a:off x="682711" y="3430305"/>
            <a:ext cx="3206578" cy="2247347"/>
          </a:xfrm>
          <a:prstGeom prst="rect">
            <a:avLst/>
          </a:prstGeom>
        </p:spPr>
      </p:pic>
      <p:sp>
        <p:nvSpPr>
          <p:cNvPr id="3" name="Content Placeholder 2">
            <a:extLst>
              <a:ext uri="{FF2B5EF4-FFF2-40B4-BE49-F238E27FC236}">
                <a16:creationId xmlns:a16="http://schemas.microsoft.com/office/drawing/2014/main" id="{F51BE2A4-1163-527A-E812-00192F198D36}"/>
              </a:ext>
            </a:extLst>
          </p:cNvPr>
          <p:cNvSpPr>
            <a:spLocks noGrp="1"/>
          </p:cNvSpPr>
          <p:nvPr>
            <p:ph idx="1"/>
          </p:nvPr>
        </p:nvSpPr>
        <p:spPr>
          <a:xfrm>
            <a:off x="4315147" y="820234"/>
            <a:ext cx="7154580" cy="4658216"/>
          </a:xfrm>
        </p:spPr>
        <p:txBody>
          <a:bodyPr/>
          <a:lstStyle/>
          <a:p>
            <a:pPr marL="1143000" lvl="2" indent="-228600">
              <a:lnSpc>
                <a:spcPct val="107000"/>
              </a:lnSpc>
              <a:buFont typeface="+mj-lt"/>
              <a:buAutoNum type="arabicPeriod"/>
            </a:pPr>
            <a:r>
              <a:rPr lang="en-US" sz="1800">
                <a:effectLst/>
                <a:latin typeface="Segoe UI" panose="020B0502040204020203" pitchFamily="34" charset="0"/>
                <a:ea typeface="Calibri" panose="020F0502020204030204" pitchFamily="34" charset="0"/>
              </a:rPr>
              <a:t> Which is the best fit machine learning model to predict loan funding based on model efficiency?</a:t>
            </a:r>
          </a:p>
          <a:p>
            <a:pPr marL="1143000" lvl="2" indent="-228600">
              <a:lnSpc>
                <a:spcPct val="107000"/>
              </a:lnSpc>
              <a:buFont typeface="+mj-lt"/>
              <a:buAutoNum type="arabicPeriod"/>
            </a:pPr>
            <a:endParaRPr lang="en-US" sz="1800">
              <a:effectLst/>
              <a:latin typeface="Calibri" panose="020F0502020204030204" pitchFamily="34" charset="0"/>
              <a:ea typeface="Calibri" panose="020F0502020204030204" pitchFamily="34" charset="0"/>
            </a:endParaRPr>
          </a:p>
          <a:p>
            <a:pPr marL="1143000" lvl="2" indent="-228600">
              <a:lnSpc>
                <a:spcPct val="107000"/>
              </a:lnSpc>
              <a:buFont typeface="+mj-lt"/>
              <a:buAutoNum type="arabicPeriod"/>
            </a:pPr>
            <a:r>
              <a:rPr lang="en-US" sz="1800">
                <a:effectLst/>
                <a:latin typeface="Segoe UI" panose="020B0502040204020203" pitchFamily="34" charset="0"/>
                <a:ea typeface="Calibri" panose="020F0502020204030204" pitchFamily="34" charset="0"/>
              </a:rPr>
              <a:t>What are the meaningful insights from loan descriptions by using NLP models / text analytics?</a:t>
            </a:r>
          </a:p>
          <a:p>
            <a:pPr marL="1143000" lvl="2" indent="-228600">
              <a:lnSpc>
                <a:spcPct val="107000"/>
              </a:lnSpc>
              <a:buFont typeface="+mj-lt"/>
              <a:buAutoNum type="arabicPeriod"/>
            </a:pPr>
            <a:endParaRPr lang="en-US" sz="1800">
              <a:effectLst/>
              <a:latin typeface="Calibri" panose="020F0502020204030204" pitchFamily="34" charset="0"/>
              <a:ea typeface="Calibri" panose="020F0502020204030204" pitchFamily="34" charset="0"/>
            </a:endParaRPr>
          </a:p>
          <a:p>
            <a:pPr marL="1143000" lvl="2" indent="-228600">
              <a:lnSpc>
                <a:spcPct val="107000"/>
              </a:lnSpc>
              <a:spcAft>
                <a:spcPts val="800"/>
              </a:spcAft>
              <a:buFont typeface="+mj-lt"/>
              <a:buAutoNum type="arabicPeriod"/>
            </a:pPr>
            <a:r>
              <a:rPr lang="en-US" sz="1800">
                <a:effectLst/>
                <a:latin typeface="Segoe UI" panose="020B0502040204020203" pitchFamily="34" charset="0"/>
                <a:ea typeface="Calibri" panose="020F0502020204030204" pitchFamily="34" charset="0"/>
              </a:rPr>
              <a:t>What are the top features in loan descriptions that attracts funding?</a:t>
            </a:r>
            <a:endParaRPr lang="en-US"/>
          </a:p>
        </p:txBody>
      </p:sp>
    </p:spTree>
    <p:extLst>
      <p:ext uri="{BB962C8B-B14F-4D97-AF65-F5344CB8AC3E}">
        <p14:creationId xmlns:p14="http://schemas.microsoft.com/office/powerpoint/2010/main" val="887758051"/>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3F92-CC28-42D8-BF09-077075551065}">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6D3478-2986-4664-940C-67E0CAA21E04}">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{C1A29D92-46D7-405E-88AD-3C47FEC68083}tf56535239_win32</Template>
  <Application>Microsoft Office PowerPoint</Application>
  <PresentationFormat>Widescreen</PresentationFormat>
  <Slides>30</Slides>
  <Notes>12</Notes>
  <HiddenSlides>1</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DividendVTI</vt:lpstr>
      <vt:lpstr>Team Eagles</vt:lpstr>
      <vt:lpstr>Why kiva?</vt:lpstr>
      <vt:lpstr>What is Kiva.org?</vt:lpstr>
      <vt:lpstr>What is our aim</vt:lpstr>
      <vt:lpstr>Research on KIVA : Kiva.org</vt:lpstr>
      <vt:lpstr>Research on KIVA : Testimonials</vt:lpstr>
      <vt:lpstr>Kiva reach in 2022</vt:lpstr>
      <vt:lpstr>How Kiva works</vt:lpstr>
      <vt:lpstr>Research Questions</vt:lpstr>
      <vt:lpstr>Literature review - 1</vt:lpstr>
      <vt:lpstr>Literature review - 2</vt:lpstr>
      <vt:lpstr>Literature review - 3</vt:lpstr>
      <vt:lpstr>Literature review - 4</vt:lpstr>
      <vt:lpstr>Data Description</vt:lpstr>
      <vt:lpstr>Sample Data</vt:lpstr>
      <vt:lpstr>Research Methods</vt:lpstr>
      <vt:lpstr>Model Building &amp; Research methods</vt:lpstr>
      <vt:lpstr>Results analysis and Discussion</vt:lpstr>
      <vt:lpstr>Research Methods</vt:lpstr>
      <vt:lpstr>Topic Modelling Output : Key features &amp; its weights</vt:lpstr>
      <vt:lpstr>Results analysis and Discussion</vt:lpstr>
      <vt:lpstr>Summary of finding :Topic Modelling</vt:lpstr>
      <vt:lpstr>Summary of finding :Topic Modelling</vt:lpstr>
      <vt:lpstr>Contribution to the literature and practice</vt:lpstr>
      <vt:lpstr>Research limitations</vt:lpstr>
      <vt:lpstr>Closing Remarks</vt:lpstr>
      <vt:lpstr>Descriptive Analysis - tableau</vt:lpstr>
      <vt:lpstr>Data Exploration</vt:lpstr>
      <vt:lpstr>Word cloud in tableau</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Chethan Kumar Thimmaiah</dc:creator>
  <cp:revision>1</cp:revision>
  <dcterms:created xsi:type="dcterms:W3CDTF">2022-09-26T02:01:51Z</dcterms:created>
  <dcterms:modified xsi:type="dcterms:W3CDTF">2023-02-07T16:02:23Z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